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5" r:id="rId1"/>
  </p:sldMasterIdLst>
  <p:notesMasterIdLst>
    <p:notesMasterId r:id="rId17"/>
  </p:notesMasterIdLst>
  <p:sldIdLst>
    <p:sldId id="438" r:id="rId2"/>
    <p:sldId id="437" r:id="rId3"/>
    <p:sldId id="440" r:id="rId4"/>
    <p:sldId id="292" r:id="rId5"/>
    <p:sldId id="441" r:id="rId6"/>
    <p:sldId id="442" r:id="rId7"/>
    <p:sldId id="443" r:id="rId8"/>
    <p:sldId id="444" r:id="rId9"/>
    <p:sldId id="445" r:id="rId10"/>
    <p:sldId id="446" r:id="rId11"/>
    <p:sldId id="447" r:id="rId12"/>
    <p:sldId id="448" r:id="rId13"/>
    <p:sldId id="449" r:id="rId14"/>
    <p:sldId id="450" r:id="rId15"/>
    <p:sldId id="45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9" autoAdjust="0"/>
    <p:restoredTop sz="94660"/>
  </p:normalViewPr>
  <p:slideViewPr>
    <p:cSldViewPr>
      <p:cViewPr>
        <p:scale>
          <a:sx n="71" d="100"/>
          <a:sy n="71" d="100"/>
        </p:scale>
        <p:origin x="-13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11" Type="http://schemas.openxmlformats.org/officeDocument/2006/relationships/image" Target="../media/image29.wmf"/><Relationship Id="rId5" Type="http://schemas.openxmlformats.org/officeDocument/2006/relationships/image" Target="../media/image2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41174-A5A2-47D9-B552-BD25DAEEBA72}" type="datetimeFigureOut">
              <a:rPr lang="ru-RU" smtClean="0"/>
              <a:pPr/>
              <a:t>26.02.2016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E499E-9202-4575-AEED-E9B5F37B97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2651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499E-9202-4575-AEED-E9B5F37B978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1275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fld id="{1B66E6DD-6ED7-4CF8-9CBA-DE25017DBFCD}" type="slidenum">
              <a:rPr kumimoji="0" lang="ru-RU" sz="1200" b="0">
                <a:solidFill>
                  <a:srgbClr val="C0504D"/>
                </a:solidFill>
              </a:rPr>
              <a:pPr/>
              <a:t>2</a:t>
            </a:fld>
            <a:endParaRPr kumimoji="0" lang="ru-RU" sz="1200" b="0">
              <a:solidFill>
                <a:srgbClr val="C0504D"/>
              </a:solidFill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2D4293-61A2-4467-907E-4E003CCD354C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7FE6A2-9CAA-413C-9028-89F5C42F3C07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1B3B01-9FC8-4B83-A2D0-BFCFABC2C04C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BA941C-03CC-4734-98B7-138EA7B4F639}" type="slidenum">
              <a:rPr lang="ru-RU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Работа в тетрадях.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3A62F9-9950-4815-976F-B73462F1E73F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endParaRPr kumimoji="1" lang="ru-RU" sz="4800" b="1" smtClean="0">
              <a:solidFill>
                <a:srgbClr val="800000"/>
              </a:solidFill>
              <a:latin typeface="Garamond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endParaRPr kumimoji="1" lang="ru-RU" sz="4800" b="1" smtClean="0">
              <a:solidFill>
                <a:srgbClr val="800000"/>
              </a:solidFill>
              <a:latin typeface="Garamond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endParaRPr kumimoji="1" lang="ru-RU" sz="4800" b="1" smtClean="0">
              <a:solidFill>
                <a:srgbClr val="800000"/>
              </a:solidFill>
              <a:latin typeface="Garamond" pitchFamily="18" charset="0"/>
            </a:endParaRPr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379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276600"/>
            <a:ext cx="6400800" cy="1752600"/>
          </a:xfrm>
          <a:effectLst>
            <a:outerShdw dist="81320" dir="2319588" algn="ctr" rotWithShape="0">
              <a:srgbClr val="808080"/>
            </a:outerShdw>
          </a:effectLst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4686C-5E86-4151-8BC4-75A048DAAC1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5330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82F56-7FF4-44FF-A327-571D188B1BE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1849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2250" y="609600"/>
            <a:ext cx="18859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55054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D097A-0BEB-4682-AD39-72C33E5DEAC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3622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3BC7CFC-5A23-43FB-A2F6-6B7BDF230A0E}" type="slidenum">
              <a:rPr lang="ru-RU" altLang="en-US">
                <a:solidFill>
                  <a:srgbClr val="000000"/>
                </a:solidFill>
              </a:rPr>
              <a:pPr/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970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E84B1-21B0-46B5-8CFC-786A9C62F85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204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988B6-C8A6-41C4-8422-8E9A4CBB748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288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0D56E-5ED1-468F-9A69-821C4EFE4BE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4137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4ED63-AAE0-4BB5-8334-2A70E07A3CE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8513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E7912-4982-4C62-8E41-92FC4494F8E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550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68BD9-76B5-44C5-80E9-B4C601CA41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3729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D148C-C3E2-4EFB-A362-041BE6FF7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4487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0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0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B4282-6EBE-4096-A5F4-AB9725E87F8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795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026"/>
          <p:cNvSpPr>
            <a:spLocks noChangeArrowheads="1"/>
          </p:cNvSpPr>
          <p:nvPr/>
        </p:nvSpPr>
        <p:spPr bwMode="auto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endParaRPr kumimoji="1" lang="ru-RU" sz="4800" b="1" smtClean="0">
              <a:solidFill>
                <a:srgbClr val="800000"/>
              </a:solidFill>
              <a:latin typeface="Garamond" pitchFamily="18" charset="0"/>
            </a:endParaRPr>
          </a:p>
        </p:txBody>
      </p:sp>
      <p:sp>
        <p:nvSpPr>
          <p:cNvPr id="378883" name="Rectangle 102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378885" name="Rectangle 10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0"/>
            <a:ext cx="754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  <a:p>
            <a:pPr lvl="3"/>
            <a:endParaRPr lang="ru-RU" smtClean="0"/>
          </a:p>
        </p:txBody>
      </p:sp>
      <p:sp>
        <p:nvSpPr>
          <p:cNvPr id="1029" name="Rectangle 1032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endParaRPr kumimoji="1" lang="ru-RU" sz="4800" b="1" smtClean="0">
              <a:solidFill>
                <a:srgbClr val="800000"/>
              </a:solidFill>
              <a:latin typeface="Garamond" pitchFamily="18" charset="0"/>
            </a:endParaRPr>
          </a:p>
        </p:txBody>
      </p:sp>
      <p:sp>
        <p:nvSpPr>
          <p:cNvPr id="1030" name="Rectangle 1033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endParaRPr kumimoji="1" lang="ru-RU" sz="4800" b="1" smtClean="0">
              <a:solidFill>
                <a:srgbClr val="800000"/>
              </a:solidFill>
              <a:latin typeface="Garamond" pitchFamily="18" charset="0"/>
            </a:endParaRPr>
          </a:p>
        </p:txBody>
      </p:sp>
      <p:sp>
        <p:nvSpPr>
          <p:cNvPr id="378890" name="Rectangle 10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5943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8891" name="Rectangle 10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0">
                <a:solidFill>
                  <a:schemeClr val="tx1"/>
                </a:solidFill>
                <a:latin typeface="+mn-lt"/>
              </a:defRPr>
            </a:lvl1pPr>
          </a:lstStyle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8892" name="Rectangle 10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33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0">
                <a:solidFill>
                  <a:schemeClr val="tx1"/>
                </a:solidFill>
                <a:latin typeface="+mn-lt"/>
              </a:defRPr>
            </a:lvl1pPr>
          </a:lstStyle>
          <a:p>
            <a:pPr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fld id="{50F1A615-DA88-479D-AD56-31D81CF68941}" type="slidenum">
              <a:rPr lang="ru-RU">
                <a:solidFill>
                  <a:srgbClr val="FFFFFF"/>
                </a:solidFill>
              </a:rPr>
              <a:pPr eaLnBrk="0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9014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  <p:sldLayoutId id="2147484097" r:id="rId12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lr>
          <a:schemeClr val="tx1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har char="–"/>
        <a:defRPr kumimoji="1"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har char="»"/>
        <a:defRPr kumimoji="1"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har char="»"/>
        <a:defRPr kumimoji="1"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har char="»"/>
        <a:defRPr kumimoji="1"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har char="»"/>
        <a:defRPr kumimoji="1"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har char="»"/>
        <a:defRPr kumimoji="1" sz="1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../media/image9.gif"/><Relationship Id="rId5" Type="http://schemas.openxmlformats.org/officeDocument/2006/relationships/image" Target="../media/image3.gif"/><Relationship Id="rId10" Type="http://schemas.openxmlformats.org/officeDocument/2006/relationships/image" Target="../media/image8.gif"/><Relationship Id="rId4" Type="http://schemas.openxmlformats.org/officeDocument/2006/relationships/image" Target="../media/image2.gif"/><Relationship Id="rId9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7331" name="Picture 3" descr="musico04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429000"/>
            <a:ext cx="1389062" cy="2016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32" name="Picture 4" descr="2F4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95963" y="5013325"/>
            <a:ext cx="360362" cy="360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33" name="Picture 5" descr="2F4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188" y="5876925"/>
            <a:ext cx="595312" cy="5953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34" name="Picture 6" descr="2F4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589588"/>
            <a:ext cx="523875" cy="523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35" name="Picture 7" descr="2F4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58888" y="5157788"/>
            <a:ext cx="379412" cy="3794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36" name="Picture 8" descr="2F4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35150" y="5445125"/>
            <a:ext cx="450850" cy="450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7337" name="Group 9"/>
          <p:cNvGrpSpPr>
            <a:grpSpLocks/>
          </p:cNvGrpSpPr>
          <p:nvPr/>
        </p:nvGrpSpPr>
        <p:grpSpPr bwMode="auto">
          <a:xfrm>
            <a:off x="0" y="250973"/>
            <a:ext cx="9203437" cy="2232025"/>
            <a:chOff x="318" y="148"/>
            <a:chExt cx="4854" cy="1043"/>
          </a:xfrm>
        </p:grpSpPr>
        <p:sp>
          <p:nvSpPr>
            <p:cNvPr id="227338" name="AutoShape 10"/>
            <p:cNvSpPr>
              <a:spLocks noChangeArrowheads="1"/>
            </p:cNvSpPr>
            <p:nvPr/>
          </p:nvSpPr>
          <p:spPr bwMode="auto">
            <a:xfrm>
              <a:off x="318" y="148"/>
              <a:ext cx="4854" cy="1043"/>
            </a:xfrm>
            <a:prstGeom prst="ellipseRibbon2">
              <a:avLst>
                <a:gd name="adj1" fmla="val 50000"/>
                <a:gd name="adj2" fmla="val 70333"/>
                <a:gd name="adj3" fmla="val 25000"/>
              </a:avLst>
            </a:prstGeom>
            <a:gradFill rotWithShape="1">
              <a:gsLst>
                <a:gs pos="0">
                  <a:srgbClr val="F5FDA9">
                    <a:alpha val="39999"/>
                  </a:srgbClr>
                </a:gs>
                <a:gs pos="100000">
                  <a:srgbClr val="F5FDA9">
                    <a:gamma/>
                    <a:tint val="39216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CC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27339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760" y="412"/>
              <a:ext cx="3955" cy="182"/>
            </a:xfrm>
            <a:prstGeom prst="rect">
              <a:avLst/>
            </a:prstGeom>
            <a:extLst>
              <a:ext uri="{AF507438-7753-43E0-B8FC-AC1667EBCBE1}">
                <a14:hiddenEffects xmlns="" xmlns:a14="http://schemas.microsoft.com/office/drawing/2010/main">
                  <a:effectLst/>
                </a14:hiddenEffects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004051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3600" b="1" kern="10" dirty="0" smtClean="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800000"/>
                  </a:solidFill>
                  <a:latin typeface="Comic Sans MS"/>
                </a:rPr>
                <a:t> </a:t>
              </a:r>
              <a:r>
                <a:rPr lang="ru-RU" sz="3600" b="1" kern="10" dirty="0" smtClean="0"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latin typeface="Comic Sans MS"/>
                </a:rPr>
                <a:t>МИР ДЕСЯТИЧНЫХ ДРОБЕЙ</a:t>
              </a:r>
            </a:p>
          </p:txBody>
        </p:sp>
      </p:grpSp>
      <p:pic>
        <p:nvPicPr>
          <p:cNvPr id="227340" name="Picture 12" descr="85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0"/>
            <a:ext cx="900113" cy="8556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1" name="Picture 13" descr="flower11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516563"/>
            <a:ext cx="404812" cy="4048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2" name="Picture 14" descr="flower11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5090038"/>
            <a:ext cx="431800" cy="431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3" name="Picture 15" descr="flower11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300663"/>
            <a:ext cx="431800" cy="431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4" name="Picture 16" descr="flower11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5589588"/>
            <a:ext cx="576262" cy="5762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5" name="Picture 17" descr="flower11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91250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6" name="Picture 18" descr="flower11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373688"/>
            <a:ext cx="431800" cy="431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7" name="Picture 19" descr="flower11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6165850"/>
            <a:ext cx="404812" cy="4048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8" name="Picture 20" descr="image012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8250" flipH="1">
            <a:off x="1042988" y="4931479"/>
            <a:ext cx="503237" cy="5762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9" name="Picture 21" descr="image206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0708">
            <a:off x="7016490" y="1723145"/>
            <a:ext cx="936625" cy="692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50" name="Picture 22" descr="animal19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5229225"/>
            <a:ext cx="762000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51" name="Picture 23" descr="bird65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300663"/>
            <a:ext cx="649288" cy="328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03451" y="3504988"/>
            <a:ext cx="3857934" cy="31700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ramond" pitchFamily="18" charset="0"/>
              </a:rPr>
              <a:t>Математику нельзя изучать, наблюдая, как это делает сосед!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9900CC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12601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5085184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bIns="0" anchor="b"/>
          <a:lstStyle/>
          <a:p>
            <a:pPr algn="ctr" eaLnBrk="1" hangingPunct="1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В десятичной дроби после запятой должно быть столько же цифр, сколько нулей в записи знаменателя обыкновенной дроби</a:t>
            </a:r>
          </a:p>
        </p:txBody>
      </p:sp>
      <p:graphicFrame>
        <p:nvGraphicFramePr>
          <p:cNvPr id="11267" name="Содержимое 4"/>
          <p:cNvGraphicFramePr>
            <a:graphicFrameLocks noGrp="1" noChangeAspect="1"/>
          </p:cNvGraphicFramePr>
          <p:nvPr>
            <p:ph idx="4294967295"/>
          </p:nvPr>
        </p:nvGraphicFramePr>
        <p:xfrm>
          <a:off x="0" y="357188"/>
          <a:ext cx="3074988" cy="1589087"/>
        </p:xfrm>
        <a:graphic>
          <a:graphicData uri="http://schemas.openxmlformats.org/presentationml/2006/ole">
            <p:oleObj spid="_x0000_s4098" name="Формула" r:id="rId3" imgW="761669" imgH="393529" progId="Equation.3">
              <p:embed/>
            </p:oleObj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500" y="1987550"/>
            <a:ext cx="3643313" cy="461963"/>
          </a:xfrm>
          <a:prstGeom prst="rect">
            <a:avLst/>
          </a:prstGeom>
          <a:solidFill>
            <a:srgbClr val="FF0000">
              <a:alpha val="1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   </a:t>
            </a:r>
            <a:r>
              <a:rPr kumimoji="0" lang="ru-RU" sz="2400" smtClean="0">
                <a:solidFill>
                  <a:srgbClr val="000000"/>
                </a:solidFill>
                <a:latin typeface="Constantia" pitchFamily="18" charset="0"/>
              </a:rPr>
              <a:t>2</a:t>
            </a: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нуля  и       </a:t>
            </a:r>
            <a:r>
              <a:rPr kumimoji="0" lang="ru-RU" sz="2400" smtClean="0">
                <a:solidFill>
                  <a:srgbClr val="000000"/>
                </a:solidFill>
                <a:latin typeface="Constantia" pitchFamily="18" charset="0"/>
              </a:rPr>
              <a:t>2</a:t>
            </a: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цифры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4438" y="1285875"/>
            <a:ext cx="714375" cy="714375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38" y="785813"/>
            <a:ext cx="714375" cy="1214437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graphicFrame>
        <p:nvGraphicFramePr>
          <p:cNvPr id="11271" name="Object 3"/>
          <p:cNvGraphicFramePr>
            <a:graphicFrameLocks noChangeAspect="1"/>
          </p:cNvGraphicFramePr>
          <p:nvPr/>
        </p:nvGraphicFramePr>
        <p:xfrm>
          <a:off x="4524375" y="336550"/>
          <a:ext cx="3741738" cy="1589088"/>
        </p:xfrm>
        <a:graphic>
          <a:graphicData uri="http://schemas.openxmlformats.org/presentationml/2006/ole">
            <p:oleObj spid="_x0000_s4099" name="Формула" r:id="rId4" imgW="926698" imgH="393529" progId="Equation.3">
              <p:embed/>
            </p:oleObj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929188" y="1966913"/>
            <a:ext cx="3643312" cy="461962"/>
          </a:xfrm>
          <a:prstGeom prst="rect">
            <a:avLst/>
          </a:prstGeom>
          <a:solidFill>
            <a:srgbClr val="FF0000">
              <a:alpha val="1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   </a:t>
            </a:r>
            <a:r>
              <a:rPr kumimoji="0" lang="ru-RU" sz="2400" smtClean="0">
                <a:solidFill>
                  <a:srgbClr val="000000"/>
                </a:solidFill>
                <a:latin typeface="Constantia" pitchFamily="18" charset="0"/>
              </a:rPr>
              <a:t>3</a:t>
            </a: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нуля  и       </a:t>
            </a:r>
            <a:r>
              <a:rPr kumimoji="0" lang="ru-RU" sz="2400" smtClean="0">
                <a:solidFill>
                  <a:srgbClr val="000000"/>
                </a:solidFill>
                <a:latin typeface="Constantia" pitchFamily="18" charset="0"/>
              </a:rPr>
              <a:t>3</a:t>
            </a: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цифры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86375" y="1265238"/>
            <a:ext cx="1000125" cy="714375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86625" y="765175"/>
            <a:ext cx="928688" cy="1214438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graphicFrame>
        <p:nvGraphicFramePr>
          <p:cNvPr id="11275" name="Object 4"/>
          <p:cNvGraphicFramePr>
            <a:graphicFrameLocks noChangeAspect="1"/>
          </p:cNvGraphicFramePr>
          <p:nvPr/>
        </p:nvGraphicFramePr>
        <p:xfrm>
          <a:off x="500063" y="2693988"/>
          <a:ext cx="3500437" cy="1411287"/>
        </p:xfrm>
        <a:graphic>
          <a:graphicData uri="http://schemas.openxmlformats.org/presentationml/2006/ole">
            <p:oleObj spid="_x0000_s4100" name="Формула" r:id="rId5" imgW="1079032" imgH="393529" progId="Equation.3">
              <p:embed/>
            </p:oleObj>
          </a:graphicData>
        </a:graphic>
      </p:graphicFrame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23900" y="4324350"/>
            <a:ext cx="3348038" cy="461963"/>
          </a:xfrm>
          <a:prstGeom prst="rect">
            <a:avLst/>
          </a:prstGeom>
          <a:solidFill>
            <a:srgbClr val="FF0000">
              <a:alpha val="1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   </a:t>
            </a:r>
            <a:r>
              <a:rPr kumimoji="0" lang="ru-RU" sz="2400" smtClean="0">
                <a:solidFill>
                  <a:srgbClr val="000000"/>
                </a:solidFill>
                <a:latin typeface="Constantia" pitchFamily="18" charset="0"/>
              </a:rPr>
              <a:t>4</a:t>
            </a: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нуля  и    </a:t>
            </a:r>
            <a:r>
              <a:rPr kumimoji="0" lang="ru-RU" sz="2400" smtClean="0">
                <a:solidFill>
                  <a:srgbClr val="000000"/>
                </a:solidFill>
                <a:latin typeface="Constantia" pitchFamily="18" charset="0"/>
              </a:rPr>
              <a:t>4 </a:t>
            </a: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цифры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43000" y="3622675"/>
            <a:ext cx="1071563" cy="714375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00375" y="3122613"/>
            <a:ext cx="1071563" cy="1214437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graphicFrame>
        <p:nvGraphicFramePr>
          <p:cNvPr id="11279" name="Object 5"/>
          <p:cNvGraphicFramePr>
            <a:graphicFrameLocks noChangeAspect="1"/>
          </p:cNvGraphicFramePr>
          <p:nvPr/>
        </p:nvGraphicFramePr>
        <p:xfrm>
          <a:off x="4411663" y="2714625"/>
          <a:ext cx="4468812" cy="1428750"/>
        </p:xfrm>
        <a:graphic>
          <a:graphicData uri="http://schemas.openxmlformats.org/presentationml/2006/ole">
            <p:oleObj spid="_x0000_s4101" name="Формула" r:id="rId6" imgW="1231366" imgH="393529" progId="Equation.3">
              <p:embed/>
            </p:oleObj>
          </a:graphicData>
        </a:graphic>
      </p:graphicFrame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929188" y="4273550"/>
            <a:ext cx="3786187" cy="461963"/>
          </a:xfrm>
          <a:prstGeom prst="rect">
            <a:avLst/>
          </a:prstGeom>
          <a:solidFill>
            <a:srgbClr val="FF0000">
              <a:alpha val="1803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1pPr>
            <a:lvl2pPr marL="742950" indent="-28575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2pPr>
            <a:lvl3pPr marL="11430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3pPr>
            <a:lvl4pPr marL="16002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4pPr>
            <a:lvl5pPr marL="2057400" indent="-228600"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4800" b="1">
                <a:solidFill>
                  <a:schemeClr val="accent2"/>
                </a:solidFill>
                <a:latin typeface="Garamond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 </a:t>
            </a:r>
            <a:r>
              <a:rPr kumimoji="0" lang="ru-RU" sz="2400" smtClean="0">
                <a:solidFill>
                  <a:srgbClr val="000000"/>
                </a:solidFill>
                <a:latin typeface="Constantia" pitchFamily="18" charset="0"/>
              </a:rPr>
              <a:t>5</a:t>
            </a: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нулей  и           </a:t>
            </a:r>
            <a:r>
              <a:rPr kumimoji="0" lang="ru-RU" sz="2400" smtClean="0">
                <a:solidFill>
                  <a:srgbClr val="000000"/>
                </a:solidFill>
                <a:latin typeface="Constantia" pitchFamily="18" charset="0"/>
              </a:rPr>
              <a:t>5</a:t>
            </a:r>
            <a:r>
              <a:rPr kumimoji="0" lang="ru-RU" sz="2400" b="0" smtClean="0">
                <a:solidFill>
                  <a:srgbClr val="000000"/>
                </a:solidFill>
                <a:latin typeface="Constantia" pitchFamily="18" charset="0"/>
              </a:rPr>
              <a:t> цифр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072063" y="3571875"/>
            <a:ext cx="1357312" cy="714375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29500" y="3071813"/>
            <a:ext cx="1285875" cy="1214437"/>
          </a:xfrm>
          <a:prstGeom prst="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68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132856"/>
            <a:ext cx="8820150" cy="28813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3600" b="1" i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1</a:t>
            </a:r>
            <a:r>
              <a:rPr lang="ru-RU" sz="36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.</a:t>
            </a:r>
            <a:r>
              <a:rPr lang="ru-RU" sz="3200" b="1" i="1" dirty="0" smtClean="0">
                <a:solidFill>
                  <a:schemeClr val="accent2"/>
                </a:solidFill>
                <a:latin typeface="Bookman Old Style" pitchFamily="18" charset="0"/>
              </a:rPr>
              <a:t>Сколько знаков после запятой имеет десятичная дробь, если знаменатель ее обычной записи равен 10, 100, 1000, и т.д.?</a:t>
            </a:r>
            <a:r>
              <a:rPr lang="ru-RU" sz="2800" b="1" i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800" b="1" i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chemeClr val="accent2"/>
                </a:solidFill>
                <a:latin typeface="Bookman Old Style" pitchFamily="18" charset="0"/>
              </a:rPr>
              <a:t/>
            </a:r>
            <a:br>
              <a:rPr lang="ru-RU" sz="2800" b="1" i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chemeClr val="accent2"/>
                </a:solidFill>
                <a:latin typeface="Bookman Old Style" pitchFamily="18" charset="0"/>
              </a:rPr>
              <a:t>  </a:t>
            </a:r>
            <a:r>
              <a:rPr lang="ru-RU" sz="3000" b="1" dirty="0" smtClean="0">
                <a:solidFill>
                  <a:srgbClr val="660066"/>
                </a:solidFill>
              </a:rPr>
              <a:t/>
            </a:r>
            <a:br>
              <a:rPr lang="ru-RU" sz="3000" b="1" dirty="0" smtClean="0">
                <a:solidFill>
                  <a:srgbClr val="660066"/>
                </a:solidFill>
              </a:rPr>
            </a:br>
            <a:endParaRPr lang="ru-RU" sz="3000" b="1" dirty="0" smtClean="0">
              <a:solidFill>
                <a:srgbClr val="66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4857750"/>
            <a:ext cx="8643938" cy="16319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600" b="1" i="1" kern="0" dirty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  <a:ea typeface="+mj-ea"/>
                <a:cs typeface="+mj-cs"/>
              </a:rPr>
              <a:t>2</a:t>
            </a:r>
            <a:r>
              <a:rPr lang="ru-RU" sz="3200" b="1" i="1" dirty="0">
                <a:solidFill>
                  <a:schemeClr val="accent2"/>
                </a:solidFill>
                <a:latin typeface="Bookman Old Style" pitchFamily="18" charset="0"/>
                <a:ea typeface="+mj-ea"/>
                <a:cs typeface="+mj-cs"/>
              </a:rPr>
              <a:t>.Каков знаменатель дроби, если ее десятичная запись содержит 1,2,3 … знаков после запятой?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11560" y="332656"/>
            <a:ext cx="6786563" cy="11996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kern="0" dirty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  <a:ea typeface="+mj-ea"/>
                <a:cs typeface="+mj-cs"/>
              </a:rPr>
              <a:t>Ответьте на следующие вопросы: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5" y="1785938"/>
            <a:ext cx="8715375" cy="1230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2"/>
                </a:solidFill>
                <a:latin typeface="Bookman Old Style" pitchFamily="18" charset="0"/>
                <a:ea typeface="+mj-ea"/>
                <a:cs typeface="+mj-cs"/>
              </a:rPr>
              <a:t>Выпишите в столбик правильные дроби и замените их десятичной записью.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5223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928688"/>
            <a:ext cx="3571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928688"/>
            <a:ext cx="3571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928688"/>
            <a:ext cx="500062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75" y="928688"/>
            <a:ext cx="500063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928688"/>
            <a:ext cx="35718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928688"/>
            <a:ext cx="3571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928688"/>
            <a:ext cx="500063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928688"/>
            <a:ext cx="500062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928688"/>
            <a:ext cx="6429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5" name="Rectangle 11"/>
          <p:cNvSpPr>
            <a:spLocks noChangeArrowheads="1"/>
          </p:cNvSpPr>
          <p:nvPr/>
        </p:nvSpPr>
        <p:spPr bwMode="auto">
          <a:xfrm>
            <a:off x="0" y="1068388"/>
            <a:ext cx="37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600" b="1">
                <a:latin typeface="Century Schoolbook" pitchFamily="18" charset="0"/>
                <a:cs typeface="Times New Roman" pitchFamily="18" charset="0"/>
              </a:rPr>
              <a:t> </a:t>
            </a:r>
            <a:r>
              <a:rPr lang="ru-RU" sz="2600" b="1">
                <a:latin typeface="Century Schoolbook" pitchFamily="18" charset="0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3326" name="Rectangle 12"/>
          <p:cNvSpPr>
            <a:spLocks noChangeArrowheads="1"/>
          </p:cNvSpPr>
          <p:nvPr/>
        </p:nvSpPr>
        <p:spPr bwMode="auto">
          <a:xfrm>
            <a:off x="0" y="2154238"/>
            <a:ext cx="2809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600" b="1">
                <a:latin typeface="Century Schoolbook" pitchFamily="18" charset="0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3327" name="Rectangle 13"/>
          <p:cNvSpPr>
            <a:spLocks noChangeArrowheads="1"/>
          </p:cNvSpPr>
          <p:nvPr/>
        </p:nvSpPr>
        <p:spPr bwMode="auto">
          <a:xfrm>
            <a:off x="0" y="3240088"/>
            <a:ext cx="2809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600" b="1">
                <a:latin typeface="Century Schoolbook" pitchFamily="18" charset="0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3328" name="Rectangle 19"/>
          <p:cNvSpPr>
            <a:spLocks noChangeArrowheads="1"/>
          </p:cNvSpPr>
          <p:nvPr/>
        </p:nvSpPr>
        <p:spPr bwMode="auto">
          <a:xfrm>
            <a:off x="0" y="9772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1357313" y="1071563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entury Schoolbook" pitchFamily="18" charset="0"/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1928813" y="1071563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 pitchFamily="18" charset="0"/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2714625" y="1071563"/>
            <a:ext cx="249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entury Schoolbook" pitchFamily="18" charset="0"/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3500438" y="1071563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entury Schoolbook" pitchFamily="18" charset="0"/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4143375" y="1071563"/>
            <a:ext cx="249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entury Schoolbook" pitchFamily="18" charset="0"/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4786313" y="1071563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entury Schoolbook" pitchFamily="18" charset="0"/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5500688" y="1071563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entury Schoolbook" pitchFamily="18" charset="0"/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6286500" y="1071563"/>
            <a:ext cx="249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entury Schoolbook" pitchFamily="18" charset="0"/>
                <a:cs typeface="Times New Roman" pitchFamily="18" charset="0"/>
              </a:rPr>
              <a:t>;</a:t>
            </a:r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214313" y="4357688"/>
            <a:ext cx="8715375" cy="1231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2"/>
                </a:solidFill>
                <a:latin typeface="Bookman Old Style" pitchFamily="18" charset="0"/>
                <a:ea typeface="+mj-ea"/>
                <a:cs typeface="+mj-cs"/>
              </a:rPr>
              <a:t>Выпишите в столбик неправильные дроби и замените их десятичной записью.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36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2714625"/>
            <a:ext cx="50006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071563" y="2786063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entury Schoolbook" pitchFamily="18" charset="0"/>
              </a:rPr>
              <a:t>=0,5</a:t>
            </a:r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3571875"/>
            <a:ext cx="500063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143000" y="3643313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entury Schoolbook" pitchFamily="18" charset="0"/>
              </a:rPr>
              <a:t>=0,36</a:t>
            </a:r>
          </a:p>
        </p:txBody>
      </p:sp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13" y="2714625"/>
            <a:ext cx="3571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500438" y="2714625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entury Schoolbook" pitchFamily="18" charset="0"/>
              </a:rPr>
              <a:t>=0,9</a:t>
            </a: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75" y="3571875"/>
            <a:ext cx="500063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3571875" y="3714750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entury Schoolbook" pitchFamily="18" charset="0"/>
              </a:rPr>
              <a:t>=0,15</a:t>
            </a: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2714625"/>
            <a:ext cx="500063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857875" y="2714625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entury Schoolbook" pitchFamily="18" charset="0"/>
              </a:rPr>
              <a:t>=0,03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6000750" y="3643313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entury Schoolbook" pitchFamily="18" charset="0"/>
              </a:rPr>
              <a:t>=0,014</a:t>
            </a:r>
          </a:p>
        </p:txBody>
      </p:sp>
      <p:pic>
        <p:nvPicPr>
          <p:cNvPr id="47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3571875"/>
            <a:ext cx="6429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286375"/>
            <a:ext cx="3571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1000125" y="5357813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entury Schoolbook" pitchFamily="18" charset="0"/>
              </a:rPr>
              <a:t>=6,9</a:t>
            </a:r>
          </a:p>
        </p:txBody>
      </p:sp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25" y="5286375"/>
            <a:ext cx="35718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3143250" y="5357813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entury Schoolbook" pitchFamily="18" charset="0"/>
              </a:rPr>
              <a:t>=3,8</a:t>
            </a:r>
          </a:p>
        </p:txBody>
      </p:sp>
      <p:pic>
        <p:nvPicPr>
          <p:cNvPr id="52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3" y="5286375"/>
            <a:ext cx="500062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5357813" y="5357813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entury Schoolbook" pitchFamily="18" charset="0"/>
              </a:rPr>
              <a:t>=4,85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85750" y="142875"/>
            <a:ext cx="57864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FF0000"/>
                </a:solidFill>
                <a:latin typeface="Bookman Old Style" pitchFamily="18" charset="0"/>
                <a:ea typeface="+mj-ea"/>
                <a:cs typeface="+mj-cs"/>
              </a:rPr>
              <a:t>Внимание на доску: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5" grpId="0"/>
      <p:bldP spid="37" grpId="0"/>
      <p:bldP spid="39" grpId="0"/>
      <p:bldP spid="41" grpId="0"/>
      <p:bldP spid="43" grpId="0"/>
      <p:bldP spid="45" grpId="0"/>
      <p:bldP spid="46" grpId="0"/>
      <p:bldP spid="49" grpId="0"/>
      <p:bldP spid="51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Запишите в виде десятичной дроби: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2060575"/>
            <a:ext cx="7696200" cy="3657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>
                <a:solidFill>
                  <a:schemeClr val="tx2"/>
                </a:solidFill>
              </a:rPr>
              <a:t>Сорок две целых пять десятых;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>
                <a:solidFill>
                  <a:schemeClr val="tx2"/>
                </a:solidFill>
              </a:rPr>
              <a:t>Пять сотых;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>
                <a:solidFill>
                  <a:schemeClr val="tx2"/>
                </a:solidFill>
              </a:rPr>
              <a:t>Двенадцать целых четыре тысячных;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>
                <a:solidFill>
                  <a:schemeClr val="tx2"/>
                </a:solidFill>
              </a:rPr>
              <a:t>Три целых семьдесят сотых;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>
                <a:solidFill>
                  <a:schemeClr val="tx2"/>
                </a:solidFill>
              </a:rPr>
              <a:t>                    5.   Двести девять целых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>
                <a:solidFill>
                  <a:schemeClr val="tx2"/>
                </a:solidFill>
              </a:rPr>
              <a:t>                         одна десятитысячная.</a:t>
            </a:r>
          </a:p>
        </p:txBody>
      </p:sp>
      <p:pic>
        <p:nvPicPr>
          <p:cNvPr id="15365" name="Picture 5" descr="ANTN0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4292600"/>
            <a:ext cx="3313113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227763" y="6165850"/>
            <a:ext cx="2160587" cy="431800"/>
          </a:xfrm>
          <a:prstGeom prst="actionButtonBlank">
            <a:avLst/>
          </a:prstGeom>
          <a:gradFill rotWithShape="1">
            <a:gsLst>
              <a:gs pos="0">
                <a:srgbClr val="FF6600">
                  <a:gamma/>
                  <a:tint val="0"/>
                  <a:invGamma/>
                </a:srgbClr>
              </a:gs>
              <a:gs pos="100000">
                <a:srgbClr val="FF660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254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000000"/>
                </a:solidFill>
              </a:rPr>
              <a:t>Проверка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747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044575"/>
          </a:xfrm>
          <a:noFill/>
        </p:spPr>
        <p:txBody>
          <a:bodyPr/>
          <a:lstStyle/>
          <a:p>
            <a:r>
              <a:rPr lang="ru-RU"/>
              <a:t>Проверка: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12875"/>
            <a:ext cx="7696200" cy="4073525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>
                <a:solidFill>
                  <a:schemeClr val="tx2"/>
                </a:solidFill>
              </a:rPr>
              <a:t>42,5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chemeClr val="tx2"/>
                </a:solidFill>
              </a:rPr>
              <a:t>0,05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chemeClr val="tx2"/>
                </a:solidFill>
              </a:rPr>
              <a:t>12,004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chemeClr val="tx2"/>
                </a:solidFill>
              </a:rPr>
              <a:t>3,70</a:t>
            </a:r>
          </a:p>
          <a:p>
            <a:pPr marL="609600" indent="-609600">
              <a:buFontTx/>
              <a:buAutoNum type="arabicPeriod"/>
            </a:pPr>
            <a:r>
              <a:rPr lang="ru-RU" b="1">
                <a:solidFill>
                  <a:schemeClr val="tx2"/>
                </a:solidFill>
              </a:rPr>
              <a:t>209,0001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973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143000"/>
            <a:ext cx="8215312" cy="32734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        </a:t>
            </a:r>
            <a:r>
              <a:rPr lang="ru-RU" sz="3600" b="1" dirty="0" smtClean="0">
                <a:solidFill>
                  <a:srgbClr val="0066FF"/>
                </a:solidFill>
                <a:latin typeface="Century Schoolbook" pitchFamily="18" charset="0"/>
              </a:rPr>
              <a:t>  Замени десятичную дробь обыкновенной или смешанным числом.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Bradley Hand ITC" pitchFamily="66" charset="0"/>
              </a:rPr>
              <a:t>        </a:t>
            </a:r>
            <a:r>
              <a:rPr lang="ru-RU" sz="4400" b="1" dirty="0" smtClean="0">
                <a:latin typeface="Century Schoolbook" pitchFamily="18" charset="0"/>
              </a:rPr>
              <a:t>0,</a:t>
            </a:r>
            <a:r>
              <a:rPr lang="en-US" sz="4400" b="1" dirty="0" smtClean="0">
                <a:latin typeface="Century Schoolbook" pitchFamily="18" charset="0"/>
              </a:rPr>
              <a:t>9</a:t>
            </a:r>
            <a:r>
              <a:rPr lang="ru-RU" sz="4400" b="1" dirty="0" smtClean="0">
                <a:latin typeface="Century Schoolbook" pitchFamily="18" charset="0"/>
              </a:rPr>
              <a:t> =                    </a:t>
            </a:r>
            <a:r>
              <a:rPr lang="en-US" sz="4400" b="1" dirty="0" smtClean="0">
                <a:latin typeface="Century Schoolbook" pitchFamily="18" charset="0"/>
              </a:rPr>
              <a:t>7</a:t>
            </a:r>
            <a:r>
              <a:rPr lang="ru-RU" sz="4400" b="1" dirty="0" smtClean="0">
                <a:latin typeface="Century Schoolbook" pitchFamily="18" charset="0"/>
              </a:rPr>
              <a:t>,</a:t>
            </a:r>
            <a:r>
              <a:rPr lang="en-US" sz="4400" b="1" dirty="0" smtClean="0">
                <a:latin typeface="Century Schoolbook" pitchFamily="18" charset="0"/>
              </a:rPr>
              <a:t>1</a:t>
            </a:r>
            <a:r>
              <a:rPr lang="ru-RU" sz="4400" b="1" dirty="0" smtClean="0">
                <a:latin typeface="Century Schoolbook" pitchFamily="18" charset="0"/>
              </a:rPr>
              <a:t> =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b="1" dirty="0" smtClean="0">
                <a:latin typeface="Century Schoolbook" pitchFamily="18" charset="0"/>
              </a:rPr>
              <a:t>      0,0</a:t>
            </a:r>
            <a:r>
              <a:rPr lang="en-US" sz="4400" b="1" dirty="0" smtClean="0">
                <a:latin typeface="Century Schoolbook" pitchFamily="18" charset="0"/>
              </a:rPr>
              <a:t>3</a:t>
            </a:r>
            <a:r>
              <a:rPr lang="ru-RU" sz="4400" b="1" dirty="0" smtClean="0">
                <a:latin typeface="Century Schoolbook" pitchFamily="18" charset="0"/>
              </a:rPr>
              <a:t> =                 </a:t>
            </a:r>
            <a:r>
              <a:rPr lang="en-US" sz="4400" b="1" dirty="0" smtClean="0">
                <a:latin typeface="Century Schoolbook" pitchFamily="18" charset="0"/>
              </a:rPr>
              <a:t>63</a:t>
            </a:r>
            <a:r>
              <a:rPr lang="ru-RU" sz="4400" b="1" dirty="0" smtClean="0">
                <a:latin typeface="Century Schoolbook" pitchFamily="18" charset="0"/>
              </a:rPr>
              <a:t>,</a:t>
            </a:r>
            <a:r>
              <a:rPr lang="en-US" sz="4400" b="1" dirty="0" smtClean="0">
                <a:latin typeface="Century Schoolbook" pitchFamily="18" charset="0"/>
              </a:rPr>
              <a:t>93</a:t>
            </a:r>
            <a:r>
              <a:rPr lang="ru-RU" sz="4400" b="1" dirty="0" smtClean="0">
                <a:latin typeface="Century Schoolbook" pitchFamily="18" charset="0"/>
              </a:rPr>
              <a:t> =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b="1" dirty="0" smtClean="0">
                <a:latin typeface="Century Schoolbook" pitchFamily="18" charset="0"/>
              </a:rPr>
              <a:t>      </a:t>
            </a:r>
            <a:r>
              <a:rPr lang="en-US" sz="4400" b="1" dirty="0" smtClean="0">
                <a:latin typeface="Century Schoolbook" pitchFamily="18" charset="0"/>
              </a:rPr>
              <a:t>7</a:t>
            </a:r>
            <a:r>
              <a:rPr lang="ru-RU" sz="4400" b="1" dirty="0" smtClean="0">
                <a:latin typeface="Century Schoolbook" pitchFamily="18" charset="0"/>
              </a:rPr>
              <a:t>,0</a:t>
            </a:r>
            <a:r>
              <a:rPr lang="en-US" sz="4400" b="1" dirty="0" smtClean="0">
                <a:latin typeface="Century Schoolbook" pitchFamily="18" charset="0"/>
              </a:rPr>
              <a:t>93</a:t>
            </a:r>
            <a:r>
              <a:rPr lang="ru-RU" sz="4400" b="1" dirty="0" smtClean="0">
                <a:latin typeface="Century Schoolbook" pitchFamily="18" charset="0"/>
              </a:rPr>
              <a:t> =               0,00</a:t>
            </a:r>
            <a:r>
              <a:rPr lang="en-US" sz="4400" b="1" dirty="0" smtClean="0">
                <a:latin typeface="Century Schoolbook" pitchFamily="18" charset="0"/>
              </a:rPr>
              <a:t>17</a:t>
            </a:r>
            <a:r>
              <a:rPr lang="ru-RU" sz="4400" b="1" dirty="0" smtClean="0">
                <a:latin typeface="Century Schoolbook" pitchFamily="18" charset="0"/>
              </a:rPr>
              <a:t> =  </a:t>
            </a:r>
            <a:r>
              <a:rPr lang="ru-RU" sz="4400" b="1" i="1" dirty="0" smtClean="0">
                <a:solidFill>
                  <a:srgbClr val="660066"/>
                </a:solidFill>
                <a:latin typeface="Century Schoolbook" pitchFamily="18" charset="0"/>
              </a:rPr>
              <a:t>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5580112" y="1277291"/>
            <a:ext cx="4114800" cy="3784600"/>
          </a:xfrm>
          <a:prstGeom prst="diamond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endParaRPr lang="ru-RU" smtClean="0">
              <a:solidFill>
                <a:srgbClr val="FF9966"/>
              </a:solidFill>
              <a:latin typeface="Garamond" pitchFamily="18" charset="0"/>
            </a:endParaRPr>
          </a:p>
        </p:txBody>
      </p:sp>
      <p:sp>
        <p:nvSpPr>
          <p:cNvPr id="6148" name="Прямоугольник 7"/>
          <p:cNvSpPr>
            <a:spLocks noChangeArrowheads="1"/>
          </p:cNvSpPr>
          <p:nvPr/>
        </p:nvSpPr>
        <p:spPr bwMode="auto">
          <a:xfrm>
            <a:off x="323527" y="123129"/>
            <a:ext cx="7820347" cy="65864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МКОУ «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Зубутли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Миатлинская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СОШ» с.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Зубутли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Миатли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Кизилюртовского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 Республики Дагестан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3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Авторский 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медиапродукт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Среда –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Microsoft Office PowerPoint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2010</a:t>
            </a:r>
            <a:endParaRPr lang="ru-RU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Вид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медиапродукта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презентация для сопровождения уроков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Тема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8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spc="50" dirty="0">
                <a:solidFill>
                  <a:srgbClr val="FF3300">
                    <a:lumMod val="50000"/>
                  </a:srgbClr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«Десятичные дроби</a:t>
            </a:r>
            <a:r>
              <a:rPr lang="ru-RU" sz="3600" b="1" spc="50" dirty="0" smtClean="0">
                <a:solidFill>
                  <a:srgbClr val="FF3300">
                    <a:lumMod val="50000"/>
                  </a:srgbClr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».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Автор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Гасанова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Рисалат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Пайзудиновна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учитель математики 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000" b="1" dirty="0" err="1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Зубутли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lang="ru-RU" sz="2000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Миатлинской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СОШ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2011г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457200" lvl="0" algn="ctr"/>
            <a:endParaRPr lang="ru-RU" sz="1200" dirty="0">
              <a:solidFill>
                <a:srgbClr val="FF3300">
                  <a:lumMod val="50000"/>
                </a:srgbClr>
              </a:solidFill>
              <a:latin typeface="Times New Roman"/>
              <a:ea typeface="Times New Roman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Рисунок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1145575"/>
            <a:ext cx="200025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Поле 1"/>
          <p:cNvSpPr txBox="1"/>
          <p:nvPr/>
        </p:nvSpPr>
        <p:spPr>
          <a:xfrm>
            <a:off x="1080135" y="3144520"/>
            <a:ext cx="429895" cy="67945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>
                <a:ln w="17780" cap="flat" cmpd="sng" algn="ctr">
                  <a:solidFill>
                    <a:srgbClr val="FFFFFF"/>
                  </a:solidFill>
                  <a:prstDash val="solid"/>
                  <a:miter lim="0"/>
                </a:ln>
                <a:gradFill>
                  <a:gsLst>
                    <a:gs pos="0">
                      <a:srgbClr val="505050"/>
                    </a:gs>
                    <a:gs pos="49000">
                      <a:srgbClr val="595959"/>
                    </a:gs>
                    <a:gs pos="50000">
                      <a:srgbClr val="000000"/>
                    </a:gs>
                    <a:gs pos="9500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algn="tl">
                    <a:srgbClr val="000000"/>
                  </a:outerShdw>
                </a:effectLst>
                <a:latin typeface="Times New Roman"/>
                <a:ea typeface="Times New Roman"/>
              </a:rPr>
              <a:t> 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1895983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3928" y="188640"/>
            <a:ext cx="4536504" cy="42334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>Десятичная запись дробных чисел</a:t>
            </a:r>
            <a:endParaRPr lang="ru-RU" b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>Сравнение </a:t>
            </a:r>
            <a:r>
              <a:rPr lang="ru-RU" b="1" dirty="0">
                <a:latin typeface="Calibri"/>
                <a:ea typeface="Calibri"/>
                <a:cs typeface="Times New Roman"/>
              </a:rPr>
              <a:t>десятичных дробей.</a:t>
            </a:r>
            <a:r>
              <a:rPr lang="ru-RU" b="1" i="1" dirty="0">
                <a:latin typeface="Calibri"/>
                <a:ea typeface="Calibri"/>
                <a:cs typeface="Times New Roman"/>
              </a:rPr>
              <a:t>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>
                <a:latin typeface="Calibri"/>
                <a:ea typeface="Calibri"/>
                <a:cs typeface="Times New Roman"/>
              </a:rPr>
              <a:t>Округление десятичных дробей.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>
                <a:latin typeface="Calibri"/>
                <a:ea typeface="Calibri"/>
                <a:cs typeface="Times New Roman"/>
              </a:rPr>
              <a:t>Сложение  десятичных дробей. 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>
                <a:latin typeface="Calibri"/>
                <a:ea typeface="Calibri"/>
                <a:cs typeface="Times New Roman"/>
              </a:rPr>
              <a:t>Вычитание десятичных дробей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>
                <a:latin typeface="Calibri"/>
                <a:ea typeface="Calibri"/>
                <a:cs typeface="Times New Roman"/>
              </a:rPr>
              <a:t>Умножение десятичной дроби на натуральное число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>
                <a:latin typeface="Calibri"/>
                <a:ea typeface="Calibri"/>
                <a:cs typeface="Times New Roman"/>
              </a:rPr>
              <a:t>Умножение десятичных дробей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>
                <a:latin typeface="Calibri"/>
                <a:ea typeface="Calibri"/>
                <a:cs typeface="Times New Roman"/>
              </a:rPr>
              <a:t>Деление  десятичной дроби на натуральное число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>
                <a:latin typeface="Calibri"/>
                <a:ea typeface="Calibri"/>
                <a:cs typeface="Times New Roman"/>
              </a:rPr>
              <a:t>Деление десятичных дробей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b="1" dirty="0">
                <a:latin typeface="Calibri"/>
                <a:ea typeface="Calibri"/>
                <a:cs typeface="Times New Roman"/>
              </a:rPr>
              <a:t>Самостоятельные работы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Blip>
                <a:blip r:embed="rId2"/>
              </a:buBlip>
            </a:pPr>
            <a:r>
              <a:rPr lang="ru-RU" b="1" dirty="0">
                <a:latin typeface="Calibri"/>
                <a:ea typeface="Calibri"/>
                <a:cs typeface="Times New Roman"/>
              </a:rPr>
              <a:t>Тесты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340768"/>
            <a:ext cx="167640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4894262"/>
            <a:ext cx="2000250" cy="196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63" y="1340768"/>
            <a:ext cx="15795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764704"/>
            <a:ext cx="690317" cy="54006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wordArtVert" wrap="square" rtlCol="0">
            <a:spAutoFit/>
          </a:bodyPr>
          <a:lstStyle/>
          <a:p>
            <a:r>
              <a:rPr lang="ru-RU" sz="2800" b="1" dirty="0" smtClean="0"/>
              <a:t>Содержание</a:t>
            </a:r>
            <a:endParaRPr lang="ru-RU" sz="28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8BD9-76B5-44C5-80E9-B4C601CA411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5833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Цели: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043492" y="1844824"/>
            <a:ext cx="7200916" cy="43924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indent="-34290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Образовательные:  </a:t>
            </a:r>
            <a:r>
              <a:rPr lang="ru-RU" dirty="0" smtClean="0"/>
              <a:t>знание правил </a:t>
            </a:r>
            <a:r>
              <a:rPr lang="ru-RU" dirty="0"/>
              <a:t>сложения, </a:t>
            </a:r>
            <a:r>
              <a:rPr lang="ru-RU" dirty="0" smtClean="0"/>
              <a:t>  вычитания</a:t>
            </a:r>
            <a:r>
              <a:rPr lang="ru-RU" dirty="0"/>
              <a:t>, умножения и </a:t>
            </a:r>
            <a:r>
              <a:rPr lang="ru-RU" dirty="0" smtClean="0"/>
              <a:t>деления, округления, сравнения </a:t>
            </a:r>
            <a:r>
              <a:rPr lang="ru-RU" dirty="0"/>
              <a:t>десятичных </a:t>
            </a:r>
            <a:r>
              <a:rPr lang="ru-RU" dirty="0" smtClean="0"/>
              <a:t>дробей; закрепление </a:t>
            </a:r>
            <a:r>
              <a:rPr lang="ru-RU" dirty="0"/>
              <a:t>знаний, полученных при изучении </a:t>
            </a:r>
            <a:r>
              <a:rPr lang="ru-RU" dirty="0" smtClean="0"/>
              <a:t>темы; формирование </a:t>
            </a:r>
            <a:r>
              <a:rPr lang="ru-RU" dirty="0"/>
              <a:t>вычислительных навыков. </a:t>
            </a:r>
            <a:endParaRPr lang="ru-RU" dirty="0" smtClean="0"/>
          </a:p>
          <a:p>
            <a:pPr marL="0" indent="0">
              <a:lnSpc>
                <a:spcPct val="90000"/>
              </a:lnSpc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indent="-342900">
              <a:lnSpc>
                <a:spcPct val="9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    Развивающая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/>
              <a:t>развивать логическое мышление; </a:t>
            </a:r>
          </a:p>
          <a:p>
            <a:pPr marL="0" indent="0">
              <a:lnSpc>
                <a:spcPct val="90000"/>
              </a:lnSpc>
              <a:buNone/>
            </a:pPr>
            <a:endParaRPr lang="ru-RU" sz="24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Воспитательная</a:t>
            </a:r>
            <a:r>
              <a:rPr lang="ru-RU" b="1" dirty="0"/>
              <a:t>: </a:t>
            </a:r>
            <a:r>
              <a:rPr lang="ru-RU" dirty="0" smtClean="0"/>
              <a:t>формировать </a:t>
            </a:r>
            <a:r>
              <a:rPr lang="ru-RU" dirty="0"/>
              <a:t>интерес учащихся к математике; чувство красоты; коллективизм, </a:t>
            </a:r>
            <a:r>
              <a:rPr lang="ru-RU" dirty="0" smtClean="0"/>
              <a:t>творчество, взаимопонимание</a:t>
            </a:r>
            <a:r>
              <a:rPr lang="ru-RU" dirty="0"/>
              <a:t>; аккуратность в записи десятичных дробей</a:t>
            </a:r>
            <a:endParaRPr lang="ru-RU" sz="24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q"/>
            </a:pPr>
            <a:endParaRPr lang="ru-RU" b="1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</a:rPr>
              <a:t>Оборудование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  <a:r>
              <a:rPr lang="ru-RU" dirty="0"/>
              <a:t>интерактивная доска, </a:t>
            </a:r>
            <a:r>
              <a:rPr lang="ru-RU" dirty="0" smtClean="0"/>
              <a:t>компьютер</a:t>
            </a:r>
            <a:r>
              <a:rPr lang="ru-RU" dirty="0"/>
              <a:t>.</a:t>
            </a:r>
            <a:endParaRPr lang="ru-RU" sz="2400" dirty="0"/>
          </a:p>
          <a:p>
            <a:pPr marL="609600" indent="-609600">
              <a:lnSpc>
                <a:spcPct val="90000"/>
              </a:lnSpc>
            </a:pPr>
            <a:endParaRPr lang="ru-RU" sz="24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-243408"/>
            <a:ext cx="2000250" cy="196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1444052"/>
      </p:ext>
    </p:extLst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ChangeArrowheads="1"/>
          </p:cNvSpPr>
          <p:nvPr>
            <p:ph idx="1"/>
          </p:nvPr>
        </p:nvSpPr>
        <p:spPr>
          <a:xfrm>
            <a:off x="468312" y="1268760"/>
            <a:ext cx="6623968" cy="3312368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ctr">
              <a:spcBef>
                <a:spcPct val="0"/>
              </a:spcBef>
              <a:buClrTx/>
              <a:buSzTx/>
              <a:buNone/>
            </a:pPr>
            <a:r>
              <a:rPr lang="ru-RU" sz="4400" b="1" kern="12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5400" b="1" kern="1200" dirty="0" smtClean="0">
                <a:solidFill>
                  <a:srgbClr val="FF0000"/>
                </a:solidFill>
              </a:rPr>
              <a:t>ДЕСЯТИЧНАЯ ЗАПИСЬ</a:t>
            </a:r>
          </a:p>
          <a:p>
            <a:pPr marL="0" lvl="0" indent="0" algn="ctr">
              <a:spcBef>
                <a:spcPct val="0"/>
              </a:spcBef>
              <a:buClrTx/>
              <a:buSzTx/>
              <a:buNone/>
            </a:pPr>
            <a:r>
              <a:rPr lang="ru-RU" sz="5400" b="1" kern="1200" dirty="0" smtClean="0">
                <a:solidFill>
                  <a:srgbClr val="FF0000"/>
                </a:solidFill>
              </a:rPr>
              <a:t> ДРОБНЫХ ЧИСЕЛ.</a:t>
            </a:r>
            <a:r>
              <a:rPr lang="ru-RU" sz="5400" b="1" i="1" dirty="0" smtClean="0">
                <a:solidFill>
                  <a:srgbClr val="FF0000"/>
                </a:solidFill>
              </a:rPr>
              <a:t>   </a:t>
            </a:r>
            <a:r>
              <a:rPr lang="ru-RU" sz="4800" b="1" i="1" dirty="0" smtClean="0"/>
              <a:t>               </a:t>
            </a:r>
            <a:endParaRPr lang="ru-RU" sz="4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4695" name="Picture 7" descr="j04281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2454" y="-171400"/>
            <a:ext cx="1580786" cy="180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4696" name="Picture 8" descr="dd36efffaa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4321305"/>
            <a:ext cx="1468438" cy="148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4697" name="Picture 9" descr="Рисунок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3671" y="3644899"/>
            <a:ext cx="1674813" cy="254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4700" name="Rectangle 12"/>
          <p:cNvSpPr>
            <a:spLocks noChangeArrowheads="1"/>
          </p:cNvSpPr>
          <p:nvPr/>
        </p:nvSpPr>
        <p:spPr bwMode="auto">
          <a:xfrm>
            <a:off x="468313" y="1963738"/>
            <a:ext cx="184731" cy="117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32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ru-RU">
              <a:solidFill>
                <a:srgbClr val="FFFFFF"/>
              </a:solidFill>
            </a:endParaRPr>
          </a:p>
        </p:txBody>
      </p:sp>
      <p:pic>
        <p:nvPicPr>
          <p:cNvPr id="8" name="Picture 7" descr="j04281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-171400"/>
            <a:ext cx="1580786" cy="180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2020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031" name="Object 31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979712" y="4869160"/>
          <a:ext cx="936104" cy="1612179"/>
        </p:xfrm>
        <a:graphic>
          <a:graphicData uri="http://schemas.openxmlformats.org/presentationml/2006/ole">
            <p:oleObj spid="_x0000_s1026" name="Формула" r:id="rId3" imgW="228501" imgH="393529" progId="Equation.3">
              <p:embed/>
            </p:oleObj>
          </a:graphicData>
        </a:graphic>
      </p:graphicFrame>
      <p:graphicFrame>
        <p:nvGraphicFramePr>
          <p:cNvPr id="128033" name="Object 3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292080" y="1844824"/>
          <a:ext cx="1075755" cy="1441450"/>
        </p:xfrm>
        <a:graphic>
          <a:graphicData uri="http://schemas.openxmlformats.org/presentationml/2006/ole">
            <p:oleObj spid="_x0000_s1027" name="Формула" r:id="rId4" imgW="203112" imgH="393529" progId="Equation.3">
              <p:embed/>
            </p:oleObj>
          </a:graphicData>
        </a:graphic>
      </p:graphicFrame>
      <p:graphicFrame>
        <p:nvGraphicFramePr>
          <p:cNvPr id="128036" name="Object 3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995738" y="3602038"/>
          <a:ext cx="1366837" cy="950912"/>
        </p:xfrm>
        <a:graphic>
          <a:graphicData uri="http://schemas.openxmlformats.org/presentationml/2006/ole">
            <p:oleObj spid="_x0000_s1028" name="Формула" r:id="rId5" imgW="291973" imgH="203112" progId="Equation.3">
              <p:embed/>
            </p:oleObj>
          </a:graphicData>
        </a:graphic>
      </p:graphicFrame>
      <p:graphicFrame>
        <p:nvGraphicFramePr>
          <p:cNvPr id="128039" name="Object 39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796136" y="4653136"/>
          <a:ext cx="907306" cy="1654500"/>
        </p:xfrm>
        <a:graphic>
          <a:graphicData uri="http://schemas.openxmlformats.org/presentationml/2006/ole">
            <p:oleObj spid="_x0000_s1029" name="Формула" r:id="rId6" imgW="215713" imgH="393359" progId="Equation.3">
              <p:embed/>
            </p:oleObj>
          </a:graphicData>
        </a:graphic>
      </p:graphicFrame>
      <p:graphicFrame>
        <p:nvGraphicFramePr>
          <p:cNvPr id="128042" name="Object 42"/>
          <p:cNvGraphicFramePr>
            <a:graphicFrameLocks noChangeAspect="1"/>
          </p:cNvGraphicFramePr>
          <p:nvPr/>
        </p:nvGraphicFramePr>
        <p:xfrm>
          <a:off x="6660232" y="3645024"/>
          <a:ext cx="1871662" cy="935037"/>
        </p:xfrm>
        <a:graphic>
          <a:graphicData uri="http://schemas.openxmlformats.org/presentationml/2006/ole">
            <p:oleObj spid="_x0000_s1030" name="Формула" r:id="rId7" imgW="457200" imgH="203040" progId="Equation.3">
              <p:embed/>
            </p:oleObj>
          </a:graphicData>
        </a:graphic>
      </p:graphicFrame>
      <p:graphicFrame>
        <p:nvGraphicFramePr>
          <p:cNvPr id="128043" name="Object 43"/>
          <p:cNvGraphicFramePr>
            <a:graphicFrameLocks noChangeAspect="1"/>
          </p:cNvGraphicFramePr>
          <p:nvPr/>
        </p:nvGraphicFramePr>
        <p:xfrm>
          <a:off x="395536" y="1988840"/>
          <a:ext cx="1584176" cy="1511300"/>
        </p:xfrm>
        <a:graphic>
          <a:graphicData uri="http://schemas.openxmlformats.org/presentationml/2006/ole">
            <p:oleObj spid="_x0000_s1031" name="Формула" r:id="rId8" imgW="444307" imgH="393529" progId="Equation.3">
              <p:embed/>
            </p:oleObj>
          </a:graphicData>
        </a:graphic>
      </p:graphicFrame>
      <p:graphicFrame>
        <p:nvGraphicFramePr>
          <p:cNvPr id="128044" name="Object 44"/>
          <p:cNvGraphicFramePr>
            <a:graphicFrameLocks noChangeAspect="1"/>
          </p:cNvGraphicFramePr>
          <p:nvPr/>
        </p:nvGraphicFramePr>
        <p:xfrm>
          <a:off x="395536" y="5157192"/>
          <a:ext cx="863600" cy="865187"/>
        </p:xfrm>
        <a:graphic>
          <a:graphicData uri="http://schemas.openxmlformats.org/presentationml/2006/ole">
            <p:oleObj spid="_x0000_s1032" name="Формула" r:id="rId9" imgW="177492" imgH="164814" progId="Equation.3">
              <p:embed/>
            </p:oleObj>
          </a:graphicData>
        </a:graphic>
      </p:graphicFrame>
      <p:graphicFrame>
        <p:nvGraphicFramePr>
          <p:cNvPr id="128045" name="Object 45"/>
          <p:cNvGraphicFramePr>
            <a:graphicFrameLocks noChangeAspect="1"/>
          </p:cNvGraphicFramePr>
          <p:nvPr/>
        </p:nvGraphicFramePr>
        <p:xfrm>
          <a:off x="2627784" y="1989138"/>
          <a:ext cx="1872208" cy="1079822"/>
        </p:xfrm>
        <a:graphic>
          <a:graphicData uri="http://schemas.openxmlformats.org/presentationml/2006/ole">
            <p:oleObj spid="_x0000_s1033" name="Формула" r:id="rId10" imgW="329914" imgH="177646" progId="Equation.3">
              <p:embed/>
            </p:oleObj>
          </a:graphicData>
        </a:graphic>
      </p:graphicFrame>
      <p:sp>
        <p:nvSpPr>
          <p:cNvPr id="128047" name="AutoShape 47"/>
          <p:cNvSpPr>
            <a:spLocks noChangeArrowheads="1"/>
          </p:cNvSpPr>
          <p:nvPr/>
        </p:nvSpPr>
        <p:spPr bwMode="auto">
          <a:xfrm>
            <a:off x="251520" y="692696"/>
            <a:ext cx="3876675" cy="534988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</a:rPr>
              <a:t>Натуральные числа</a:t>
            </a:r>
          </a:p>
        </p:txBody>
      </p:sp>
      <p:sp>
        <p:nvSpPr>
          <p:cNvPr id="128048" name="AutoShape 48"/>
          <p:cNvSpPr>
            <a:spLocks noChangeArrowheads="1"/>
          </p:cNvSpPr>
          <p:nvPr/>
        </p:nvSpPr>
        <p:spPr bwMode="auto">
          <a:xfrm>
            <a:off x="468313" y="188913"/>
            <a:ext cx="7802562" cy="646986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</a:rPr>
              <a:t>Из данных чисел вычеркнуть </a:t>
            </a:r>
          </a:p>
        </p:txBody>
      </p:sp>
      <p:sp>
        <p:nvSpPr>
          <p:cNvPr id="128050" name="AutoShape 50"/>
          <p:cNvSpPr>
            <a:spLocks noChangeArrowheads="1"/>
          </p:cNvSpPr>
          <p:nvPr/>
        </p:nvSpPr>
        <p:spPr bwMode="auto">
          <a:xfrm>
            <a:off x="3059832" y="692696"/>
            <a:ext cx="3876675" cy="534988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</a:rPr>
              <a:t>Правильные дроби</a:t>
            </a:r>
          </a:p>
        </p:txBody>
      </p:sp>
      <p:sp>
        <p:nvSpPr>
          <p:cNvPr id="128051" name="AutoShape 51"/>
          <p:cNvSpPr>
            <a:spLocks noChangeArrowheads="1"/>
          </p:cNvSpPr>
          <p:nvPr/>
        </p:nvSpPr>
        <p:spPr bwMode="auto">
          <a:xfrm>
            <a:off x="5868144" y="692696"/>
            <a:ext cx="3876675" cy="534988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Неправильные дроби</a:t>
            </a:r>
          </a:p>
        </p:txBody>
      </p:sp>
      <p:sp>
        <p:nvSpPr>
          <p:cNvPr id="128049" name="AutoShape 49"/>
          <p:cNvSpPr>
            <a:spLocks noChangeArrowheads="1"/>
          </p:cNvSpPr>
          <p:nvPr/>
        </p:nvSpPr>
        <p:spPr bwMode="auto">
          <a:xfrm>
            <a:off x="251520" y="1196752"/>
            <a:ext cx="3168352" cy="510778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Смешанные числа</a:t>
            </a:r>
          </a:p>
        </p:txBody>
      </p:sp>
      <p:graphicFrame>
        <p:nvGraphicFramePr>
          <p:cNvPr id="128052" name="Object 52"/>
          <p:cNvGraphicFramePr>
            <a:graphicFrameLocks noChangeAspect="1"/>
          </p:cNvGraphicFramePr>
          <p:nvPr/>
        </p:nvGraphicFramePr>
        <p:xfrm>
          <a:off x="2267744" y="2996952"/>
          <a:ext cx="719137" cy="1655763"/>
        </p:xfrm>
        <a:graphic>
          <a:graphicData uri="http://schemas.openxmlformats.org/presentationml/2006/ole">
            <p:oleObj spid="_x0000_s1034" name="Формула" r:id="rId11" imgW="152334" imgH="393529" progId="Equation.3">
              <p:embed/>
            </p:oleObj>
          </a:graphicData>
        </a:graphic>
      </p:graphicFrame>
      <p:graphicFrame>
        <p:nvGraphicFramePr>
          <p:cNvPr id="128053" name="Object 53"/>
          <p:cNvGraphicFramePr>
            <a:graphicFrameLocks noChangeAspect="1"/>
          </p:cNvGraphicFramePr>
          <p:nvPr/>
        </p:nvGraphicFramePr>
        <p:xfrm>
          <a:off x="7019925" y="1844675"/>
          <a:ext cx="1139825" cy="1262063"/>
        </p:xfrm>
        <a:graphic>
          <a:graphicData uri="http://schemas.openxmlformats.org/presentationml/2006/ole">
            <p:oleObj spid="_x0000_s1035" name="Формула" r:id="rId12" imgW="355292" imgH="393359" progId="Equation.3">
              <p:embed/>
            </p:oleObj>
          </a:graphicData>
        </a:graphic>
      </p:graphicFrame>
      <p:graphicFrame>
        <p:nvGraphicFramePr>
          <p:cNvPr id="128054" name="Object 54"/>
          <p:cNvGraphicFramePr>
            <a:graphicFrameLocks noChangeAspect="1"/>
          </p:cNvGraphicFramePr>
          <p:nvPr/>
        </p:nvGraphicFramePr>
        <p:xfrm>
          <a:off x="3779912" y="4725144"/>
          <a:ext cx="1008062" cy="1657350"/>
        </p:xfrm>
        <a:graphic>
          <a:graphicData uri="http://schemas.openxmlformats.org/presentationml/2006/ole">
            <p:oleObj spid="_x0000_s1036" name="Формула" r:id="rId13" imgW="152334" imgH="393529" progId="Equation.3">
              <p:embed/>
            </p:oleObj>
          </a:graphicData>
        </a:graphic>
      </p:graphicFrame>
      <p:sp>
        <p:nvSpPr>
          <p:cNvPr id="128055" name="AutoShape 55">
            <a:hlinkClick r:id="" action="ppaction://noaction"/>
          </p:cNvPr>
          <p:cNvSpPr>
            <a:spLocks noChangeArrowheads="1"/>
          </p:cNvSpPr>
          <p:nvPr/>
        </p:nvSpPr>
        <p:spPr bwMode="auto">
          <a:xfrm flipH="1">
            <a:off x="10836695" y="2119421"/>
            <a:ext cx="45719" cy="3170099"/>
          </a:xfrm>
          <a:prstGeom prst="roundRect">
            <a:avLst>
              <a:gd name="adj" fmla="val 50000"/>
            </a:avLst>
          </a:prstGeom>
          <a:solidFill>
            <a:srgbClr val="FFFF66"/>
          </a:solidFill>
          <a:ln w="38100" cmpd="dbl">
            <a:solidFill>
              <a:srgbClr val="0033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</a:rPr>
              <a:t>Справочная</a:t>
            </a:r>
          </a:p>
        </p:txBody>
      </p:sp>
      <p:sp>
        <p:nvSpPr>
          <p:cNvPr id="128056" name="AutoShape 56"/>
          <p:cNvSpPr>
            <a:spLocks noChangeArrowheads="1"/>
          </p:cNvSpPr>
          <p:nvPr/>
        </p:nvSpPr>
        <p:spPr bwMode="auto">
          <a:xfrm>
            <a:off x="3275856" y="1268760"/>
            <a:ext cx="5868144" cy="715089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</a:rPr>
              <a:t>Какие же числа остались?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C7CFC-5A23-43FB-A2F6-6B7BDF230A0E}" type="slidenum">
              <a:rPr lang="ru-RU" altLang="en-US" smtClean="0">
                <a:solidFill>
                  <a:srgbClr val="000000"/>
                </a:solidFill>
              </a:rPr>
              <a:pPr/>
              <a:t>6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78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8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8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8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8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47" grpId="0" animBg="1"/>
      <p:bldP spid="128050" grpId="0" animBg="1"/>
      <p:bldP spid="128051" grpId="0" animBg="1"/>
      <p:bldP spid="128049" grpId="0" animBg="1"/>
      <p:bldP spid="1280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AutoShape 2"/>
          <p:cNvSpPr>
            <a:spLocks noChangeArrowheads="1"/>
          </p:cNvSpPr>
          <p:nvPr/>
        </p:nvSpPr>
        <p:spPr bwMode="auto">
          <a:xfrm>
            <a:off x="395288" y="1989138"/>
            <a:ext cx="8261350" cy="134461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Если в десятичной записи числа использованы запятая  (или      точка), то говорят, что число записано в виде десятичной дроби. </a:t>
            </a:r>
          </a:p>
        </p:txBody>
      </p:sp>
      <p:sp>
        <p:nvSpPr>
          <p:cNvPr id="357379" name="AutoShape 3"/>
          <p:cNvSpPr>
            <a:spLocks noChangeArrowheads="1"/>
          </p:cNvSpPr>
          <p:nvPr/>
        </p:nvSpPr>
        <p:spPr bwMode="auto">
          <a:xfrm>
            <a:off x="536575" y="3497263"/>
            <a:ext cx="7920038" cy="1008062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000000"/>
                </a:solidFill>
              </a:rPr>
              <a:t>Для краткости числа называют просто </a:t>
            </a:r>
            <a:r>
              <a:rPr lang="ru-RU" sz="2400" b="1" smtClean="0">
                <a:solidFill>
                  <a:srgbClr val="800000"/>
                </a:solidFill>
              </a:rPr>
              <a:t>десятичными дробями.</a:t>
            </a:r>
            <a:r>
              <a:rPr lang="ru-RU" sz="2400" smtClean="0">
                <a:solidFill>
                  <a:srgbClr val="800000"/>
                </a:solidFill>
              </a:rPr>
              <a:t>  </a:t>
            </a:r>
            <a:r>
              <a:rPr lang="ru-RU" sz="2800" b="1" smtClean="0">
                <a:solidFill>
                  <a:srgbClr val="000000"/>
                </a:solidFill>
              </a:rPr>
              <a:t>(0,014   21,32    1007,0023)</a:t>
            </a:r>
          </a:p>
        </p:txBody>
      </p:sp>
      <p:sp>
        <p:nvSpPr>
          <p:cNvPr id="357380" name="AutoShape 4"/>
          <p:cNvSpPr>
            <a:spLocks noChangeArrowheads="1"/>
          </p:cNvSpPr>
          <p:nvPr/>
        </p:nvSpPr>
        <p:spPr bwMode="auto">
          <a:xfrm>
            <a:off x="2484438" y="188913"/>
            <a:ext cx="3382962" cy="1800225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</a:rPr>
              <a:t>Правило:</a:t>
            </a:r>
          </a:p>
        </p:txBody>
      </p:sp>
      <p:sp>
        <p:nvSpPr>
          <p:cNvPr id="357381" name="AutoShape 5"/>
          <p:cNvSpPr>
            <a:spLocks noChangeArrowheads="1"/>
          </p:cNvSpPr>
          <p:nvPr/>
        </p:nvSpPr>
        <p:spPr bwMode="auto">
          <a:xfrm>
            <a:off x="1619250" y="4581525"/>
            <a:ext cx="6750050" cy="534988"/>
          </a:xfrm>
          <a:prstGeom prst="roundRect">
            <a:avLst>
              <a:gd name="adj" fmla="val 16667"/>
            </a:avLst>
          </a:prstGeom>
          <a:solidFill>
            <a:srgbClr val="F8F8F8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Десятичная дробь – это  новый тип числа? </a:t>
            </a:r>
          </a:p>
        </p:txBody>
      </p:sp>
      <p:sp>
        <p:nvSpPr>
          <p:cNvPr id="357382" name="Rectangle 6"/>
          <p:cNvSpPr>
            <a:spLocks noChangeArrowheads="1"/>
          </p:cNvSpPr>
          <p:nvPr/>
        </p:nvSpPr>
        <p:spPr bwMode="auto">
          <a:xfrm>
            <a:off x="2555875" y="5516563"/>
            <a:ext cx="60325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00000"/>
                </a:solidFill>
              </a:rPr>
              <a:t>Это новый способ записи числа.</a:t>
            </a:r>
          </a:p>
        </p:txBody>
      </p:sp>
      <p:sp>
        <p:nvSpPr>
          <p:cNvPr id="357383" name="Rectangle 7" descr="Водяные капли"/>
          <p:cNvSpPr>
            <a:spLocks noChangeArrowheads="1"/>
          </p:cNvSpPr>
          <p:nvPr/>
        </p:nvSpPr>
        <p:spPr bwMode="auto">
          <a:xfrm>
            <a:off x="6156325" y="260350"/>
            <a:ext cx="2160588" cy="1512888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smtClean="0">
                <a:solidFill>
                  <a:srgbClr val="000000"/>
                </a:solidFill>
              </a:rPr>
              <a:t>3,7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68313" y="260350"/>
            <a:ext cx="1944687" cy="1584325"/>
            <a:chOff x="295" y="164"/>
            <a:chExt cx="1225" cy="998"/>
          </a:xfrm>
        </p:grpSpPr>
        <p:sp>
          <p:nvSpPr>
            <p:cNvPr id="357384" name="Rectangle 8" descr="Водяные капли"/>
            <p:cNvSpPr>
              <a:spLocks noChangeArrowheads="1"/>
            </p:cNvSpPr>
            <p:nvPr/>
          </p:nvSpPr>
          <p:spPr bwMode="auto">
            <a:xfrm>
              <a:off x="295" y="164"/>
              <a:ext cx="1225" cy="998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3600" smtClean="0">
                <a:solidFill>
                  <a:srgbClr val="000000"/>
                </a:solidFill>
              </a:endParaRPr>
            </a:p>
          </p:txBody>
        </p:sp>
        <p:graphicFrame>
          <p:nvGraphicFramePr>
            <p:cNvPr id="357385" name="Object 9"/>
            <p:cNvGraphicFramePr>
              <a:graphicFrameLocks noChangeAspect="1"/>
            </p:cNvGraphicFramePr>
            <p:nvPr/>
          </p:nvGraphicFramePr>
          <p:xfrm>
            <a:off x="439" y="164"/>
            <a:ext cx="981" cy="953"/>
          </p:xfrm>
          <a:graphic>
            <a:graphicData uri="http://schemas.openxmlformats.org/presentationml/2006/ole">
              <p:oleObj spid="_x0000_s2050" name="Формула" r:id="rId4" imgW="291973" imgH="393529" progId="Equation.3">
                <p:embed/>
              </p:oleObj>
            </a:graphicData>
          </a:graphic>
        </p:graphicFrame>
      </p:grp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E84B1-21B0-46B5-8CFC-786A9C62F85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7185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57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7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7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82" grpId="0"/>
      <p:bldP spid="3573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064500" cy="6334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>
                <a:solidFill>
                  <a:schemeClr val="accent2"/>
                </a:solidFill>
                <a:latin typeface="Bookman Old Style" pitchFamily="18" charset="0"/>
              </a:rPr>
              <a:t>Новая запись чисел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28800"/>
            <a:ext cx="8892480" cy="388937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b="1" dirty="0" smtClean="0">
                <a:latin typeface="Century Schoolbook" pitchFamily="18" charset="0"/>
              </a:rPr>
              <a:t>Десятичные дроби читают так же, как и обыкновенные, но с обязательным указанием целых единиц.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latin typeface="Century Schoolbook" pitchFamily="18" charset="0"/>
              </a:rPr>
              <a:t>Целая часть отделяется от дробной части запятой.</a:t>
            </a:r>
          </a:p>
          <a:p>
            <a:pPr eaLnBrk="1" hangingPunct="1">
              <a:lnSpc>
                <a:spcPct val="90000"/>
              </a:lnSpc>
            </a:pPr>
            <a:endParaRPr lang="ru-RU" b="1" dirty="0" smtClean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0" y="3021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ext Box 12"/>
          <p:cNvSpPr txBox="1">
            <a:spLocks noChangeArrowheads="1"/>
          </p:cNvSpPr>
          <p:nvPr/>
        </p:nvSpPr>
        <p:spPr bwMode="auto">
          <a:xfrm>
            <a:off x="0" y="214313"/>
            <a:ext cx="9286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 i="1" dirty="0">
                <a:solidFill>
                  <a:schemeClr val="accent2"/>
                </a:solidFill>
                <a:latin typeface="Bookman Old Style" pitchFamily="18" charset="0"/>
                <a:ea typeface="+mj-ea"/>
                <a:cs typeface="+mj-cs"/>
              </a:rPr>
              <a:t>Смотри! Думай! Делай вывод!</a:t>
            </a:r>
          </a:p>
        </p:txBody>
      </p:sp>
      <p:graphicFrame>
        <p:nvGraphicFramePr>
          <p:cNvPr id="1026" name="Object 14"/>
          <p:cNvGraphicFramePr>
            <a:graphicFrameLocks noChangeAspect="1"/>
          </p:cNvGraphicFramePr>
          <p:nvPr/>
        </p:nvGraphicFramePr>
        <p:xfrm>
          <a:off x="198438" y="1857375"/>
          <a:ext cx="9107487" cy="4500563"/>
        </p:xfrm>
        <a:graphic>
          <a:graphicData uri="http://schemas.openxmlformats.org/presentationml/2006/ole">
            <p:oleObj spid="_x0000_s3074" name="Формула" r:id="rId4" imgW="2527200" imgH="1218960" progId="Equation.3">
              <p:embed/>
            </p:oleObj>
          </a:graphicData>
        </a:graphic>
      </p:graphicFrame>
      <p:pic>
        <p:nvPicPr>
          <p:cNvPr id="5" name="Picture 8" descr="dd36efffaa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908720"/>
            <a:ext cx="1468438" cy="148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Оформление по умолчанию">
  <a:themeElements>
    <a:clrScheme name="Оформление по умолчанию 8">
      <a:dk1>
        <a:srgbClr val="9900CC"/>
      </a:dk1>
      <a:lt1>
        <a:srgbClr val="FFCC00"/>
      </a:lt1>
      <a:dk2>
        <a:srgbClr val="FF3300"/>
      </a:dk2>
      <a:lt2>
        <a:srgbClr val="969696"/>
      </a:lt2>
      <a:accent1>
        <a:srgbClr val="FF3300"/>
      </a:accent1>
      <a:accent2>
        <a:srgbClr val="FFCC00"/>
      </a:accent2>
      <a:accent3>
        <a:srgbClr val="FFE2AA"/>
      </a:accent3>
      <a:accent4>
        <a:srgbClr val="8200AE"/>
      </a:accent4>
      <a:accent5>
        <a:srgbClr val="FFADAA"/>
      </a:accent5>
      <a:accent6>
        <a:srgbClr val="E7B900"/>
      </a:accent6>
      <a:hlink>
        <a:srgbClr val="FFFFFF"/>
      </a:hlink>
      <a:folHlink>
        <a:srgbClr val="FFFFCC"/>
      </a:folHlink>
    </a:clrScheme>
    <a:fontScheme name="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en-US" sz="48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lang="en-US" sz="48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4D4D4D"/>
        </a:dk1>
        <a:lt1>
          <a:srgbClr val="FFFFFF"/>
        </a:lt1>
        <a:dk2>
          <a:srgbClr val="006666"/>
        </a:dk2>
        <a:lt2>
          <a:srgbClr val="CC9900"/>
        </a:lt2>
        <a:accent1>
          <a:srgbClr val="CC9900"/>
        </a:accent1>
        <a:accent2>
          <a:srgbClr val="800000"/>
        </a:accent2>
        <a:accent3>
          <a:srgbClr val="AAB8B8"/>
        </a:accent3>
        <a:accent4>
          <a:srgbClr val="DADADA"/>
        </a:accent4>
        <a:accent5>
          <a:srgbClr val="E2CAAA"/>
        </a:accent5>
        <a:accent6>
          <a:srgbClr val="730000"/>
        </a:accent6>
        <a:hlink>
          <a:srgbClr val="C0C0C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4D4D4D"/>
        </a:dk1>
        <a:lt1>
          <a:srgbClr val="99CCFF"/>
        </a:lt1>
        <a:dk2>
          <a:srgbClr val="4D4D4D"/>
        </a:dk2>
        <a:lt2>
          <a:srgbClr val="000000"/>
        </a:lt2>
        <a:accent1>
          <a:srgbClr val="990099"/>
        </a:accent1>
        <a:accent2>
          <a:srgbClr val="FFCC00"/>
        </a:accent2>
        <a:accent3>
          <a:srgbClr val="CAE2FF"/>
        </a:accent3>
        <a:accent4>
          <a:srgbClr val="404040"/>
        </a:accent4>
        <a:accent5>
          <a:srgbClr val="CAAACA"/>
        </a:accent5>
        <a:accent6>
          <a:srgbClr val="E7B900"/>
        </a:accent6>
        <a:hlink>
          <a:srgbClr val="FFF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10000"/>
        </a:dk1>
        <a:lt1>
          <a:srgbClr val="C0C0C0"/>
        </a:lt1>
        <a:dk2>
          <a:srgbClr val="010000"/>
        </a:dk2>
        <a:lt2>
          <a:srgbClr val="C0C0C0"/>
        </a:lt2>
        <a:accent1>
          <a:srgbClr val="969696"/>
        </a:accent1>
        <a:accent2>
          <a:srgbClr val="000000"/>
        </a:accent2>
        <a:accent3>
          <a:srgbClr val="DCDCDC"/>
        </a:accent3>
        <a:accent4>
          <a:srgbClr val="010000"/>
        </a:accent4>
        <a:accent5>
          <a:srgbClr val="C9C9C9"/>
        </a:accent5>
        <a:accent6>
          <a:srgbClr val="000000"/>
        </a:accent6>
        <a:hlink>
          <a:srgbClr val="FFF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00"/>
        </a:lt1>
        <a:dk2>
          <a:srgbClr val="000066"/>
        </a:dk2>
        <a:lt2>
          <a:srgbClr val="99CC00"/>
        </a:lt2>
        <a:accent1>
          <a:srgbClr val="99CC00"/>
        </a:accent1>
        <a:accent2>
          <a:srgbClr val="FFFF00"/>
        </a:accent2>
        <a:accent3>
          <a:srgbClr val="AAAAB8"/>
        </a:accent3>
        <a:accent4>
          <a:srgbClr val="DADA00"/>
        </a:accent4>
        <a:accent5>
          <a:srgbClr val="CAE2AA"/>
        </a:accent5>
        <a:accent6>
          <a:srgbClr val="E7E700"/>
        </a:accent6>
        <a:hlink>
          <a:srgbClr val="9999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969696"/>
        </a:dk1>
        <a:lt1>
          <a:srgbClr val="FFCC00"/>
        </a:lt1>
        <a:dk2>
          <a:srgbClr val="FF6600"/>
        </a:dk2>
        <a:lt2>
          <a:srgbClr val="009900"/>
        </a:lt2>
        <a:accent1>
          <a:srgbClr val="FFCC00"/>
        </a:accent1>
        <a:accent2>
          <a:srgbClr val="009900"/>
        </a:accent2>
        <a:accent3>
          <a:srgbClr val="FFB8AA"/>
        </a:accent3>
        <a:accent4>
          <a:srgbClr val="DAAE00"/>
        </a:accent4>
        <a:accent5>
          <a:srgbClr val="FFE2AA"/>
        </a:accent5>
        <a:accent6>
          <a:srgbClr val="008A00"/>
        </a:accent6>
        <a:hlink>
          <a:srgbClr val="FFFFFF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CC00"/>
        </a:lt1>
        <a:dk2>
          <a:srgbClr val="336600"/>
        </a:dk2>
        <a:lt2>
          <a:srgbClr val="969696"/>
        </a:lt2>
        <a:accent1>
          <a:srgbClr val="336600"/>
        </a:accent1>
        <a:accent2>
          <a:srgbClr val="CCCC00"/>
        </a:accent2>
        <a:accent3>
          <a:srgbClr val="FFE2AA"/>
        </a:accent3>
        <a:accent4>
          <a:srgbClr val="000000"/>
        </a:accent4>
        <a:accent5>
          <a:srgbClr val="ADB8AA"/>
        </a:accent5>
        <a:accent6>
          <a:srgbClr val="B9B900"/>
        </a:accent6>
        <a:hlink>
          <a:srgbClr val="FFFFFF"/>
        </a:hlink>
        <a:folHlink>
          <a:srgbClr val="FFFF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10000"/>
        </a:dk1>
        <a:lt1>
          <a:srgbClr val="99CCFF"/>
        </a:lt1>
        <a:dk2>
          <a:srgbClr val="666633"/>
        </a:dk2>
        <a:lt2>
          <a:srgbClr val="969696"/>
        </a:lt2>
        <a:accent1>
          <a:srgbClr val="666633"/>
        </a:accent1>
        <a:accent2>
          <a:srgbClr val="FFCC00"/>
        </a:accent2>
        <a:accent3>
          <a:srgbClr val="CAE2FF"/>
        </a:accent3>
        <a:accent4>
          <a:srgbClr val="010000"/>
        </a:accent4>
        <a:accent5>
          <a:srgbClr val="B8B8AD"/>
        </a:accent5>
        <a:accent6>
          <a:srgbClr val="E7B900"/>
        </a:accent6>
        <a:hlink>
          <a:srgbClr val="FFFF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9900CC"/>
        </a:dk1>
        <a:lt1>
          <a:srgbClr val="FFCC00"/>
        </a:lt1>
        <a:dk2>
          <a:srgbClr val="FF3300"/>
        </a:dk2>
        <a:lt2>
          <a:srgbClr val="969696"/>
        </a:lt2>
        <a:accent1>
          <a:srgbClr val="FF3300"/>
        </a:accent1>
        <a:accent2>
          <a:srgbClr val="FFCC00"/>
        </a:accent2>
        <a:accent3>
          <a:srgbClr val="FFE2AA"/>
        </a:accent3>
        <a:accent4>
          <a:srgbClr val="8200AE"/>
        </a:accent4>
        <a:accent5>
          <a:srgbClr val="FFADAA"/>
        </a:accent5>
        <a:accent6>
          <a:srgbClr val="E7B900"/>
        </a:accent6>
        <a:hlink>
          <a:srgbClr val="FFFF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532</Words>
  <Application>Microsoft Office PowerPoint</Application>
  <PresentationFormat>Экран (4:3)</PresentationFormat>
  <Paragraphs>128</Paragraphs>
  <Slides>15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3_Оформление по умолчанию</vt:lpstr>
      <vt:lpstr>Формула</vt:lpstr>
      <vt:lpstr>Слайд 1</vt:lpstr>
      <vt:lpstr>Слайд 2</vt:lpstr>
      <vt:lpstr>Слайд 3</vt:lpstr>
      <vt:lpstr>Цели:</vt:lpstr>
      <vt:lpstr>Слайд 5</vt:lpstr>
      <vt:lpstr>Слайд 6</vt:lpstr>
      <vt:lpstr>Слайд 7</vt:lpstr>
      <vt:lpstr>Новая запись чисел</vt:lpstr>
      <vt:lpstr>Слайд 9</vt:lpstr>
      <vt:lpstr>В десятичной дроби после запятой должно быть столько же цифр, сколько нулей в записи знаменателя обыкновенной дроби</vt:lpstr>
      <vt:lpstr>1.Сколько знаков после запятой имеет десятичная дробь, если знаменатель ее обычной записи равен 10, 100, 1000, и т.д.?     </vt:lpstr>
      <vt:lpstr>Слайд 12</vt:lpstr>
      <vt:lpstr>Запишите в виде десятичной дроби:</vt:lpstr>
      <vt:lpstr>Проверка: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rita</dc:creator>
  <cp:lastModifiedBy>rita</cp:lastModifiedBy>
  <cp:revision>37</cp:revision>
  <dcterms:created xsi:type="dcterms:W3CDTF">2012-01-22T19:49:47Z</dcterms:created>
  <dcterms:modified xsi:type="dcterms:W3CDTF">2016-02-25T21:25:50Z</dcterms:modified>
</cp:coreProperties>
</file>