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13" Type="http://schemas.openxmlformats.org/officeDocument/2006/relationships/image" Target="../media/image21.wmf"/><Relationship Id="rId18" Type="http://schemas.openxmlformats.org/officeDocument/2006/relationships/image" Target="../media/image26.e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12" Type="http://schemas.openxmlformats.org/officeDocument/2006/relationships/image" Target="../media/image20.emf"/><Relationship Id="rId17" Type="http://schemas.openxmlformats.org/officeDocument/2006/relationships/image" Target="../media/image25.wmf"/><Relationship Id="rId2" Type="http://schemas.openxmlformats.org/officeDocument/2006/relationships/image" Target="../media/image10.emf"/><Relationship Id="rId16" Type="http://schemas.openxmlformats.org/officeDocument/2006/relationships/image" Target="../media/image24.emf"/><Relationship Id="rId20" Type="http://schemas.openxmlformats.org/officeDocument/2006/relationships/image" Target="../media/image28.emf"/><Relationship Id="rId1" Type="http://schemas.openxmlformats.org/officeDocument/2006/relationships/image" Target="../media/image9.wmf"/><Relationship Id="rId6" Type="http://schemas.openxmlformats.org/officeDocument/2006/relationships/image" Target="../media/image14.emf"/><Relationship Id="rId11" Type="http://schemas.openxmlformats.org/officeDocument/2006/relationships/image" Target="../media/image19.wmf"/><Relationship Id="rId5" Type="http://schemas.openxmlformats.org/officeDocument/2006/relationships/image" Target="../media/image13.wmf"/><Relationship Id="rId15" Type="http://schemas.openxmlformats.org/officeDocument/2006/relationships/image" Target="../media/image23.wmf"/><Relationship Id="rId10" Type="http://schemas.openxmlformats.org/officeDocument/2006/relationships/image" Target="../media/image18.emf"/><Relationship Id="rId19" Type="http://schemas.openxmlformats.org/officeDocument/2006/relationships/image" Target="../media/image27.wmf"/><Relationship Id="rId4" Type="http://schemas.openxmlformats.org/officeDocument/2006/relationships/image" Target="../media/image12.emf"/><Relationship Id="rId9" Type="http://schemas.openxmlformats.org/officeDocument/2006/relationships/image" Target="../media/image17.wmf"/><Relationship Id="rId14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image" Target="../media/image32.emf"/><Relationship Id="rId1" Type="http://schemas.openxmlformats.org/officeDocument/2006/relationships/image" Target="../media/image31.wmf"/><Relationship Id="rId6" Type="http://schemas.openxmlformats.org/officeDocument/2006/relationships/image" Target="../media/image36.emf"/><Relationship Id="rId5" Type="http://schemas.openxmlformats.org/officeDocument/2006/relationships/image" Target="../media/image35.wmf"/><Relationship Id="rId10" Type="http://schemas.openxmlformats.org/officeDocument/2006/relationships/image" Target="../media/image40.emf"/><Relationship Id="rId4" Type="http://schemas.openxmlformats.org/officeDocument/2006/relationships/image" Target="../media/image34.emf"/><Relationship Id="rId9" Type="http://schemas.openxmlformats.org/officeDocument/2006/relationships/image" Target="../media/image39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image" Target="../media/image46.wmf"/><Relationship Id="rId7" Type="http://schemas.openxmlformats.org/officeDocument/2006/relationships/image" Target="../media/image50.wmf"/><Relationship Id="rId12" Type="http://schemas.openxmlformats.org/officeDocument/2006/relationships/image" Target="../media/image55.emf"/><Relationship Id="rId2" Type="http://schemas.openxmlformats.org/officeDocument/2006/relationships/image" Target="../media/image45.emf"/><Relationship Id="rId1" Type="http://schemas.openxmlformats.org/officeDocument/2006/relationships/image" Target="../media/image44.wmf"/><Relationship Id="rId6" Type="http://schemas.openxmlformats.org/officeDocument/2006/relationships/image" Target="../media/image49.emf"/><Relationship Id="rId11" Type="http://schemas.openxmlformats.org/officeDocument/2006/relationships/image" Target="../media/image54.emf"/><Relationship Id="rId5" Type="http://schemas.openxmlformats.org/officeDocument/2006/relationships/image" Target="../media/image48.wmf"/><Relationship Id="rId10" Type="http://schemas.openxmlformats.org/officeDocument/2006/relationships/image" Target="../media/image53.emf"/><Relationship Id="rId4" Type="http://schemas.openxmlformats.org/officeDocument/2006/relationships/image" Target="../media/image47.emf"/><Relationship Id="rId9" Type="http://schemas.openxmlformats.org/officeDocument/2006/relationships/image" Target="../media/image5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032250" y="1598613"/>
            <a:ext cx="36179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032250" y="3922713"/>
            <a:ext cx="3617913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F1311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2F1311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fld id="{B1F69507-039E-4241-9A9A-18D0BDA8E243}" type="slidenum">
              <a:rPr lang="ru-RU">
                <a:solidFill>
                  <a:srgbClr val="2F1311"/>
                </a:solidFill>
              </a:rPr>
              <a:pPr/>
              <a:t>‹#›</a:t>
            </a:fld>
            <a:endParaRPr lang="ru-RU">
              <a:solidFill>
                <a:srgbClr val="2F13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704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A91A3682-3B66-4FF0-9803-43DF9DAF1B1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4257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svg\&#1056;&#1072;&#1073;&#1086;&#1095;&#1080;&#1081;%20&#1089;&#1090;&#1086;&#1083;\&#1044;&#1077;&#1083;&#1077;&#1085;&#1080;&#1077;&#1044;&#1077;&#1089;&#1044;&#1088;&#1086;&#1073;\PRIL2.MID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13" Type="http://schemas.openxmlformats.org/officeDocument/2006/relationships/oleObject" Target="../embeddings/oleObject30.bin"/><Relationship Id="rId3" Type="http://schemas.openxmlformats.org/officeDocument/2006/relationships/audio" Target="../media/audio1.wav"/><Relationship Id="rId7" Type="http://schemas.openxmlformats.org/officeDocument/2006/relationships/oleObject" Target="../embeddings/oleObject24.bin"/><Relationship Id="rId12" Type="http://schemas.openxmlformats.org/officeDocument/2006/relationships/oleObject" Target="../embeddings/oleObject2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3.bin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2.bin"/><Relationship Id="rId10" Type="http://schemas.openxmlformats.org/officeDocument/2006/relationships/oleObject" Target="../embeddings/oleObject27.bin"/><Relationship Id="rId4" Type="http://schemas.openxmlformats.org/officeDocument/2006/relationships/oleObject" Target="../embeddings/oleObject21.bin"/><Relationship Id="rId9" Type="http://schemas.openxmlformats.org/officeDocument/2006/relationships/oleObject" Target="../embeddings/oleObject26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13" Type="http://schemas.openxmlformats.org/officeDocument/2006/relationships/oleObject" Target="../embeddings/oleObject40.bin"/><Relationship Id="rId3" Type="http://schemas.openxmlformats.org/officeDocument/2006/relationships/audio" Target="../media/audio1.wav"/><Relationship Id="rId7" Type="http://schemas.openxmlformats.org/officeDocument/2006/relationships/oleObject" Target="../embeddings/oleObject34.bin"/><Relationship Id="rId12" Type="http://schemas.openxmlformats.org/officeDocument/2006/relationships/oleObject" Target="../embeddings/oleObject3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3.bin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2.bin"/><Relationship Id="rId15" Type="http://schemas.openxmlformats.org/officeDocument/2006/relationships/oleObject" Target="../embeddings/oleObject42.bin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1.bin"/><Relationship Id="rId9" Type="http://schemas.openxmlformats.org/officeDocument/2006/relationships/oleObject" Target="../embeddings/oleObject36.bin"/><Relationship Id="rId14" Type="http://schemas.openxmlformats.org/officeDocument/2006/relationships/oleObject" Target="../embeddings/oleObject41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10.bin"/><Relationship Id="rId18" Type="http://schemas.openxmlformats.org/officeDocument/2006/relationships/oleObject" Target="../embeddings/oleObject15.bin"/><Relationship Id="rId3" Type="http://schemas.openxmlformats.org/officeDocument/2006/relationships/audio" Target="../media/audio1.wav"/><Relationship Id="rId21" Type="http://schemas.openxmlformats.org/officeDocument/2006/relationships/oleObject" Target="../embeddings/oleObject18.bin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17" Type="http://schemas.openxmlformats.org/officeDocument/2006/relationships/oleObject" Target="../embeddings/oleObject14.bin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3.bin"/><Relationship Id="rId20" Type="http://schemas.openxmlformats.org/officeDocument/2006/relationships/oleObject" Target="../embeddings/oleObject1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12.bin"/><Relationship Id="rId23" Type="http://schemas.openxmlformats.org/officeDocument/2006/relationships/oleObject" Target="../embeddings/oleObject20.bin"/><Relationship Id="rId10" Type="http://schemas.openxmlformats.org/officeDocument/2006/relationships/oleObject" Target="../embeddings/oleObject7.bin"/><Relationship Id="rId19" Type="http://schemas.openxmlformats.org/officeDocument/2006/relationships/oleObject" Target="../embeddings/oleObject16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11.bin"/><Relationship Id="rId22" Type="http://schemas.openxmlformats.org/officeDocument/2006/relationships/oleObject" Target="../embeddings/oleObject19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7544" y="548680"/>
            <a:ext cx="8280920" cy="1470025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4800" b="1" dirty="0" smtClean="0"/>
              <a:t>Деление  десятичной дроби на натуральное число</a:t>
            </a:r>
            <a:endParaRPr lang="ru-RU" sz="4800" b="1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55650" y="5373688"/>
            <a:ext cx="6248400" cy="1243012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66" name="Picture 22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996952"/>
            <a:ext cx="6273123" cy="2799060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</p:spPr>
      </p:pic>
      <p:pic>
        <p:nvPicPr>
          <p:cNvPr id="6170" name="PRIL2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4669" y="5949280"/>
            <a:ext cx="304800" cy="304800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1067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1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7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FF3300"/>
                </a:solidFill>
                <a:latin typeface="Comic Sans MS" pitchFamily="66" charset="0"/>
              </a:rPr>
              <a:t>Деление десятичных дробей </a:t>
            </a:r>
            <a:br>
              <a:rPr lang="ru-RU" sz="2800" b="1" dirty="0" smtClean="0">
                <a:solidFill>
                  <a:srgbClr val="FF3300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rgbClr val="FF3300"/>
                </a:solidFill>
                <a:latin typeface="Comic Sans MS" pitchFamily="66" charset="0"/>
              </a:rPr>
              <a:t>на натуральное число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4613"/>
          <a:stretch/>
        </p:blipFill>
        <p:spPr bwMode="auto">
          <a:xfrm>
            <a:off x="827584" y="1844824"/>
            <a:ext cx="7488832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Rectangle 8"/>
          <p:cNvSpPr>
            <a:spLocks noChangeArrowheads="1"/>
          </p:cNvSpPr>
          <p:nvPr/>
        </p:nvSpPr>
        <p:spPr bwMode="auto">
          <a:xfrm>
            <a:off x="0" y="1703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B0BDB"/>
              </a:solidFill>
            </a:endParaRPr>
          </a:p>
        </p:txBody>
      </p:sp>
      <p:sp>
        <p:nvSpPr>
          <p:cNvPr id="17415" name="Rectangle 9"/>
          <p:cNvSpPr>
            <a:spLocks noChangeArrowheads="1"/>
          </p:cNvSpPr>
          <p:nvPr/>
        </p:nvSpPr>
        <p:spPr bwMode="auto">
          <a:xfrm>
            <a:off x="0" y="1703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B0BDB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0884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Деление на разрядную единицу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6000">
              <a:cs typeface="Arial" charset="0"/>
            </a:endParaRPr>
          </a:p>
          <a:p>
            <a:endParaRPr lang="ru-RU" sz="6000"/>
          </a:p>
        </p:txBody>
      </p:sp>
      <p:sp>
        <p:nvSpPr>
          <p:cNvPr id="109575" name="Text Box 7"/>
          <p:cNvSpPr txBox="1">
            <a:spLocks noChangeArrowheads="1"/>
          </p:cNvSpPr>
          <p:nvPr/>
        </p:nvSpPr>
        <p:spPr bwMode="auto">
          <a:xfrm>
            <a:off x="1384300" y="1854200"/>
            <a:ext cx="13652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>
                <a:solidFill>
                  <a:srgbClr val="C00000"/>
                </a:solidFill>
                <a:latin typeface="Arial" charset="0"/>
              </a:rPr>
              <a:t>: 10</a:t>
            </a:r>
          </a:p>
        </p:txBody>
      </p:sp>
      <p:sp>
        <p:nvSpPr>
          <p:cNvPr id="109576" name="Text Box 8"/>
          <p:cNvSpPr txBox="1">
            <a:spLocks noChangeArrowheads="1"/>
          </p:cNvSpPr>
          <p:nvPr/>
        </p:nvSpPr>
        <p:spPr bwMode="auto">
          <a:xfrm>
            <a:off x="1258888" y="2636838"/>
            <a:ext cx="19367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>
                <a:solidFill>
                  <a:srgbClr val="FF0000"/>
                </a:solidFill>
                <a:latin typeface="Arial" charset="0"/>
              </a:rPr>
              <a:t>:  100</a:t>
            </a:r>
          </a:p>
        </p:txBody>
      </p:sp>
      <p:sp>
        <p:nvSpPr>
          <p:cNvPr id="109577" name="Text Box 9"/>
          <p:cNvSpPr txBox="1">
            <a:spLocks noChangeArrowheads="1"/>
          </p:cNvSpPr>
          <p:nvPr/>
        </p:nvSpPr>
        <p:spPr bwMode="auto">
          <a:xfrm>
            <a:off x="1187450" y="3500438"/>
            <a:ext cx="23177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>
                <a:solidFill>
                  <a:srgbClr val="FF0000"/>
                </a:solidFill>
                <a:latin typeface="Arial" charset="0"/>
              </a:rPr>
              <a:t>:  1000</a:t>
            </a:r>
          </a:p>
        </p:txBody>
      </p:sp>
      <p:sp>
        <p:nvSpPr>
          <p:cNvPr id="109578" name="Line 10"/>
          <p:cNvSpPr>
            <a:spLocks noChangeShapeType="1"/>
          </p:cNvSpPr>
          <p:nvPr/>
        </p:nvSpPr>
        <p:spPr bwMode="auto">
          <a:xfrm>
            <a:off x="3492500" y="1916113"/>
            <a:ext cx="0" cy="266541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9579" name="Line 11"/>
          <p:cNvSpPr>
            <a:spLocks noChangeShapeType="1"/>
          </p:cNvSpPr>
          <p:nvPr/>
        </p:nvSpPr>
        <p:spPr bwMode="auto">
          <a:xfrm>
            <a:off x="3492500" y="3284538"/>
            <a:ext cx="14398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9580" name="Oval 12"/>
          <p:cNvSpPr>
            <a:spLocks noChangeArrowheads="1"/>
          </p:cNvSpPr>
          <p:nvPr/>
        </p:nvSpPr>
        <p:spPr bwMode="auto">
          <a:xfrm>
            <a:off x="5148263" y="2781300"/>
            <a:ext cx="1368425" cy="1152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9581" name="Text Box 13"/>
          <p:cNvSpPr txBox="1">
            <a:spLocks noChangeArrowheads="1"/>
          </p:cNvSpPr>
          <p:nvPr/>
        </p:nvSpPr>
        <p:spPr bwMode="auto">
          <a:xfrm>
            <a:off x="5580063" y="2349500"/>
            <a:ext cx="5048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8000" b="1">
                <a:solidFill>
                  <a:srgbClr val="FFFFFF"/>
                </a:solidFill>
                <a:latin typeface="Arial" charset="0"/>
              </a:rPr>
              <a:t>,</a:t>
            </a:r>
          </a:p>
        </p:txBody>
      </p:sp>
      <p:sp>
        <p:nvSpPr>
          <p:cNvPr id="109582" name="Text Box 14"/>
          <p:cNvSpPr txBox="1">
            <a:spLocks noChangeArrowheads="1"/>
          </p:cNvSpPr>
          <p:nvPr/>
        </p:nvSpPr>
        <p:spPr bwMode="auto">
          <a:xfrm>
            <a:off x="592138" y="5026025"/>
            <a:ext cx="2216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>
                <a:solidFill>
                  <a:srgbClr val="FF0000"/>
                </a:solidFill>
                <a:latin typeface="Arial" charset="0"/>
              </a:rPr>
              <a:t>213,4:</a:t>
            </a:r>
            <a:r>
              <a:rPr lang="ru-RU" sz="3600" dirty="0">
                <a:solidFill>
                  <a:srgbClr val="FF0000"/>
                </a:solidFill>
                <a:latin typeface="Arial" charset="0"/>
                <a:cs typeface="Arial" charset="0"/>
              </a:rPr>
              <a:t>100</a:t>
            </a:r>
            <a:endParaRPr lang="en-US" sz="3600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109583" name="Text Box 15"/>
          <p:cNvSpPr txBox="1">
            <a:spLocks noChangeArrowheads="1"/>
          </p:cNvSpPr>
          <p:nvPr/>
        </p:nvSpPr>
        <p:spPr bwMode="auto">
          <a:xfrm>
            <a:off x="4427538" y="5013325"/>
            <a:ext cx="1962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>
                <a:solidFill>
                  <a:srgbClr val="FF0000"/>
                </a:solidFill>
                <a:latin typeface="Arial" charset="0"/>
              </a:rPr>
              <a:t>31,25</a:t>
            </a:r>
            <a:r>
              <a:rPr lang="ru-RU" sz="3600" dirty="0">
                <a:solidFill>
                  <a:srgbClr val="FF0000"/>
                </a:solidFill>
                <a:latin typeface="Arial" charset="0"/>
                <a:cs typeface="Arial" charset="0"/>
              </a:rPr>
              <a:t>:10</a:t>
            </a:r>
            <a:endParaRPr lang="en-US" sz="3600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109584" name="Text Box 16"/>
          <p:cNvSpPr txBox="1">
            <a:spLocks noChangeArrowheads="1"/>
          </p:cNvSpPr>
          <p:nvPr/>
        </p:nvSpPr>
        <p:spPr bwMode="auto">
          <a:xfrm>
            <a:off x="684213" y="5876925"/>
            <a:ext cx="2216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>
                <a:solidFill>
                  <a:srgbClr val="FF0000"/>
                </a:solidFill>
                <a:latin typeface="Arial" charset="0"/>
              </a:rPr>
              <a:t>13,7:</a:t>
            </a:r>
            <a:r>
              <a:rPr lang="ru-RU" sz="3600" dirty="0">
                <a:solidFill>
                  <a:srgbClr val="FF0000"/>
                </a:solidFill>
                <a:latin typeface="Arial" charset="0"/>
                <a:cs typeface="Arial" charset="0"/>
              </a:rPr>
              <a:t>1000</a:t>
            </a:r>
            <a:endParaRPr lang="en-US" sz="3600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109585" name="Text Box 17"/>
          <p:cNvSpPr txBox="1">
            <a:spLocks noChangeArrowheads="1"/>
          </p:cNvSpPr>
          <p:nvPr/>
        </p:nvSpPr>
        <p:spPr bwMode="auto">
          <a:xfrm>
            <a:off x="4356100" y="5805488"/>
            <a:ext cx="28082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>
                <a:solidFill>
                  <a:srgbClr val="FF0000"/>
                </a:solidFill>
                <a:latin typeface="Arial" charset="0"/>
              </a:rPr>
              <a:t>12,678:</a:t>
            </a:r>
            <a:r>
              <a:rPr lang="ru-RU" sz="3600" dirty="0">
                <a:solidFill>
                  <a:srgbClr val="FF0000"/>
                </a:solidFill>
                <a:latin typeface="Arial" charset="0"/>
                <a:cs typeface="Arial" charset="0"/>
              </a:rPr>
              <a:t>100</a:t>
            </a:r>
            <a:endParaRPr lang="en-US" sz="3600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109586" name="Text Box 18"/>
          <p:cNvSpPr txBox="1">
            <a:spLocks noChangeArrowheads="1"/>
          </p:cNvSpPr>
          <p:nvPr/>
        </p:nvSpPr>
        <p:spPr bwMode="auto">
          <a:xfrm>
            <a:off x="1042988" y="4221163"/>
            <a:ext cx="15128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4400" b="1">
                <a:solidFill>
                  <a:srgbClr val="FFFFFF"/>
                </a:solidFill>
                <a:latin typeface="Arial" charset="0"/>
              </a:rPr>
              <a:t>…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E0647-97A7-419F-944B-4DEC9FA3DF46}" type="slidenum">
              <a:rPr lang="ru-RU" smtClean="0">
                <a:solidFill>
                  <a:srgbClr val="FFFFFF"/>
                </a:solidFill>
              </a:rPr>
              <a:pPr/>
              <a:t>11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1924992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9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9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09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09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9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35" presetClass="emph" presetSubtype="0" repeatCount="indefinite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09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109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109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109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5" grpId="0"/>
      <p:bldP spid="109576" grpId="0"/>
      <p:bldP spid="109577" grpId="0"/>
      <p:bldP spid="109579" grpId="0" animBg="1"/>
      <p:bldP spid="109580" grpId="0" animBg="1"/>
      <p:bldP spid="109580" grpId="1" animBg="1"/>
      <p:bldP spid="109582" grpId="0"/>
      <p:bldP spid="109583" grpId="0"/>
      <p:bldP spid="109584" grpId="0"/>
      <p:bldP spid="10958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2971800" y="0"/>
            <a:ext cx="2743200" cy="487363"/>
          </a:xfrm>
          <a:solidFill>
            <a:srgbClr val="EEFC3A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ru-RU" sz="2800" b="1" smtClean="0">
                <a:solidFill>
                  <a:srgbClr val="C00000"/>
                </a:solidFill>
              </a:rPr>
              <a:t>Устно</a:t>
            </a:r>
          </a:p>
        </p:txBody>
      </p:sp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685800" y="533400"/>
            <a:ext cx="6477000" cy="519113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0000CC"/>
                </a:solidFill>
              </a:rPr>
              <a:t>Выписать ответы в тетрадь:</a:t>
            </a:r>
          </a:p>
        </p:txBody>
      </p:sp>
      <p:graphicFrame>
        <p:nvGraphicFramePr>
          <p:cNvPr id="111620" name="Object 4"/>
          <p:cNvGraphicFramePr>
            <a:graphicFrameLocks noChangeAspect="1"/>
          </p:cNvGraphicFramePr>
          <p:nvPr/>
        </p:nvGraphicFramePr>
        <p:xfrm>
          <a:off x="1676400" y="1295400"/>
          <a:ext cx="2452688" cy="868363"/>
        </p:xfrm>
        <a:graphic>
          <a:graphicData uri="http://schemas.openxmlformats.org/presentationml/2006/ole">
            <p:oleObj spid="_x0000_s2050" name="Формула" r:id="rId4" imgW="571252" imgH="203112" progId="Equation.3">
              <p:embed/>
            </p:oleObj>
          </a:graphicData>
        </a:graphic>
      </p:graphicFrame>
      <p:graphicFrame>
        <p:nvGraphicFramePr>
          <p:cNvPr id="111621" name="Object 5"/>
          <p:cNvGraphicFramePr>
            <a:graphicFrameLocks noChangeAspect="1"/>
          </p:cNvGraphicFramePr>
          <p:nvPr/>
        </p:nvGraphicFramePr>
        <p:xfrm>
          <a:off x="4114800" y="1295400"/>
          <a:ext cx="1035050" cy="869950"/>
        </p:xfrm>
        <a:graphic>
          <a:graphicData uri="http://schemas.openxmlformats.org/presentationml/2006/ole">
            <p:oleObj spid="_x0000_s2051" name="Формула" r:id="rId5" imgW="304920" imgH="254160" progId="Equation.3">
              <p:embed/>
            </p:oleObj>
          </a:graphicData>
        </a:graphic>
      </p:graphicFrame>
      <p:graphicFrame>
        <p:nvGraphicFramePr>
          <p:cNvPr id="111622" name="Object 6"/>
          <p:cNvGraphicFramePr>
            <a:graphicFrameLocks noChangeAspect="1"/>
          </p:cNvGraphicFramePr>
          <p:nvPr/>
        </p:nvGraphicFramePr>
        <p:xfrm>
          <a:off x="1676400" y="2133600"/>
          <a:ext cx="2998788" cy="868363"/>
        </p:xfrm>
        <a:graphic>
          <a:graphicData uri="http://schemas.openxmlformats.org/presentationml/2006/ole">
            <p:oleObj spid="_x0000_s2052" name="Формула" r:id="rId6" imgW="698197" imgH="203112" progId="Equation.3">
              <p:embed/>
            </p:oleObj>
          </a:graphicData>
        </a:graphic>
      </p:graphicFrame>
      <p:graphicFrame>
        <p:nvGraphicFramePr>
          <p:cNvPr id="111623" name="Object 7"/>
          <p:cNvGraphicFramePr>
            <a:graphicFrameLocks noChangeAspect="1"/>
          </p:cNvGraphicFramePr>
          <p:nvPr/>
        </p:nvGraphicFramePr>
        <p:xfrm>
          <a:off x="4572000" y="2133600"/>
          <a:ext cx="1308100" cy="869950"/>
        </p:xfrm>
        <a:graphic>
          <a:graphicData uri="http://schemas.openxmlformats.org/presentationml/2006/ole">
            <p:oleObj spid="_x0000_s2053" name="Формула" r:id="rId7" imgW="393840" imgH="254160" progId="Equation.3">
              <p:embed/>
            </p:oleObj>
          </a:graphicData>
        </a:graphic>
      </p:graphicFrame>
      <p:graphicFrame>
        <p:nvGraphicFramePr>
          <p:cNvPr id="111624" name="Object 8"/>
          <p:cNvGraphicFramePr>
            <a:graphicFrameLocks noChangeAspect="1"/>
          </p:cNvGraphicFramePr>
          <p:nvPr/>
        </p:nvGraphicFramePr>
        <p:xfrm>
          <a:off x="1676400" y="2895600"/>
          <a:ext cx="3325813" cy="868363"/>
        </p:xfrm>
        <a:graphic>
          <a:graphicData uri="http://schemas.openxmlformats.org/presentationml/2006/ole">
            <p:oleObj spid="_x0000_s2054" name="Формула" r:id="rId8" imgW="774364" imgH="203112" progId="Equation.3">
              <p:embed/>
            </p:oleObj>
          </a:graphicData>
        </a:graphic>
      </p:graphicFrame>
      <p:graphicFrame>
        <p:nvGraphicFramePr>
          <p:cNvPr id="111625" name="Object 9"/>
          <p:cNvGraphicFramePr>
            <a:graphicFrameLocks noChangeAspect="1"/>
          </p:cNvGraphicFramePr>
          <p:nvPr/>
        </p:nvGraphicFramePr>
        <p:xfrm>
          <a:off x="4800600" y="2895600"/>
          <a:ext cx="1635125" cy="869950"/>
        </p:xfrm>
        <a:graphic>
          <a:graphicData uri="http://schemas.openxmlformats.org/presentationml/2006/ole">
            <p:oleObj spid="_x0000_s2055" name="Формула" r:id="rId9" imgW="495360" imgH="254160" progId="Equation.3">
              <p:embed/>
            </p:oleObj>
          </a:graphicData>
        </a:graphic>
      </p:graphicFrame>
      <p:graphicFrame>
        <p:nvGraphicFramePr>
          <p:cNvPr id="111626" name="Object 10"/>
          <p:cNvGraphicFramePr>
            <a:graphicFrameLocks noChangeAspect="1"/>
          </p:cNvGraphicFramePr>
          <p:nvPr/>
        </p:nvGraphicFramePr>
        <p:xfrm>
          <a:off x="1676400" y="3810000"/>
          <a:ext cx="2944813" cy="868363"/>
        </p:xfrm>
        <a:graphic>
          <a:graphicData uri="http://schemas.openxmlformats.org/presentationml/2006/ole">
            <p:oleObj spid="_x0000_s2056" name="Формула" r:id="rId10" imgW="685800" imgH="203200" progId="Equation.3">
              <p:embed/>
            </p:oleObj>
          </a:graphicData>
        </a:graphic>
      </p:graphicFrame>
      <p:graphicFrame>
        <p:nvGraphicFramePr>
          <p:cNvPr id="111627" name="Object 11"/>
          <p:cNvGraphicFramePr>
            <a:graphicFrameLocks noChangeAspect="1"/>
          </p:cNvGraphicFramePr>
          <p:nvPr/>
        </p:nvGraphicFramePr>
        <p:xfrm>
          <a:off x="4495800" y="3886200"/>
          <a:ext cx="1254125" cy="869950"/>
        </p:xfrm>
        <a:graphic>
          <a:graphicData uri="http://schemas.openxmlformats.org/presentationml/2006/ole">
            <p:oleObj spid="_x0000_s2057" name="Формула" r:id="rId11" imgW="381240" imgH="254160" progId="Equation.3">
              <p:embed/>
            </p:oleObj>
          </a:graphicData>
        </a:graphic>
      </p:graphicFrame>
      <p:graphicFrame>
        <p:nvGraphicFramePr>
          <p:cNvPr id="111628" name="Object 12"/>
          <p:cNvGraphicFramePr>
            <a:graphicFrameLocks noChangeAspect="1"/>
          </p:cNvGraphicFramePr>
          <p:nvPr/>
        </p:nvGraphicFramePr>
        <p:xfrm>
          <a:off x="1676400" y="4648200"/>
          <a:ext cx="2400300" cy="868363"/>
        </p:xfrm>
        <a:graphic>
          <a:graphicData uri="http://schemas.openxmlformats.org/presentationml/2006/ole">
            <p:oleObj spid="_x0000_s2058" name="Формула" r:id="rId12" imgW="558558" imgH="203112" progId="Equation.3">
              <p:embed/>
            </p:oleObj>
          </a:graphicData>
        </a:graphic>
      </p:graphicFrame>
      <p:graphicFrame>
        <p:nvGraphicFramePr>
          <p:cNvPr id="111629" name="Object 13"/>
          <p:cNvGraphicFramePr>
            <a:graphicFrameLocks noChangeAspect="1"/>
          </p:cNvGraphicFramePr>
          <p:nvPr/>
        </p:nvGraphicFramePr>
        <p:xfrm>
          <a:off x="4038600" y="4648200"/>
          <a:ext cx="873125" cy="869950"/>
        </p:xfrm>
        <a:graphic>
          <a:graphicData uri="http://schemas.openxmlformats.org/presentationml/2006/ole">
            <p:oleObj spid="_x0000_s2059" name="Формула" r:id="rId13" imgW="254160" imgH="254160" progId="Equation.3">
              <p:embed/>
            </p:oleObj>
          </a:graphicData>
        </a:graphic>
      </p:graphicFrame>
      <p:sp>
        <p:nvSpPr>
          <p:cNvPr id="111630" name="Text Box 14"/>
          <p:cNvSpPr txBox="1">
            <a:spLocks noChangeArrowheads="1"/>
          </p:cNvSpPr>
          <p:nvPr/>
        </p:nvSpPr>
        <p:spPr bwMode="auto">
          <a:xfrm>
            <a:off x="6400800" y="1447800"/>
            <a:ext cx="2057400" cy="701675"/>
          </a:xfrm>
          <a:prstGeom prst="rect">
            <a:avLst/>
          </a:prstGeom>
          <a:solidFill>
            <a:srgbClr val="F1F98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kumimoji="1" lang="ru-RU" sz="4000" b="1" smtClean="0">
                <a:solidFill>
                  <a:srgbClr val="CC3300"/>
                </a:solidFill>
                <a:latin typeface="Mistral" pitchFamily="66" charset="0"/>
              </a:rPr>
              <a:t>Проверка!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7211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IKTAK0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8" grpId="0" animBg="1"/>
      <p:bldP spid="111619" grpId="0" animBg="1"/>
      <p:bldP spid="1116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50825" y="333344"/>
            <a:ext cx="8642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b="1" dirty="0">
                <a:solidFill>
                  <a:srgbClr val="C00000"/>
                </a:solidFill>
              </a:rPr>
              <a:t>Математический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sz="2800" b="1" dirty="0">
                <a:solidFill>
                  <a:srgbClr val="C00000"/>
                </a:solidFill>
              </a:rPr>
              <a:t>диктант с самопроверкой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339975" y="13668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</a:rPr>
              <a:t>243,52 </a:t>
            </a: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: 100 =</a:t>
            </a:r>
            <a:endParaRPr lang="en-US" sz="2800" b="1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339975" y="219868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</a:rPr>
              <a:t>843,5 </a:t>
            </a: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: 10 =</a:t>
            </a:r>
            <a:endParaRPr lang="en-US" sz="2800" b="1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339975" y="30305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</a:rPr>
              <a:t>3,08 </a:t>
            </a: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: 100 =</a:t>
            </a:r>
            <a:endParaRPr lang="en-US" sz="2800" b="1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339975" y="386397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</a:rPr>
              <a:t>0,0084 </a:t>
            </a: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: 100 =</a:t>
            </a:r>
            <a:endParaRPr lang="en-US" sz="2800" b="1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339975" y="469582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</a:rPr>
              <a:t>456 </a:t>
            </a: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: 1000 =</a:t>
            </a:r>
            <a:endParaRPr lang="en-US" sz="2800" b="1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339975" y="5529263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</a:rPr>
              <a:t>203,1</a:t>
            </a: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: 1000 =</a:t>
            </a:r>
            <a:endParaRPr lang="en-US" sz="2800" b="1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1692275" y="13668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1)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1692275" y="303688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3)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1692275" y="3871913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4)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1692275" y="47069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5)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1692275" y="5543550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6)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1692275" y="2201863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2)</a:t>
            </a:r>
          </a:p>
        </p:txBody>
      </p:sp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5122863" y="1341438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prstClr val="black"/>
                </a:solidFill>
              </a:rPr>
              <a:t>2,4352</a:t>
            </a:r>
          </a:p>
        </p:txBody>
      </p:sp>
      <p:sp>
        <p:nvSpPr>
          <p:cNvPr id="9232" name="AutoShape 16"/>
          <p:cNvSpPr>
            <a:spLocks noChangeArrowheads="1"/>
          </p:cNvSpPr>
          <p:nvPr/>
        </p:nvSpPr>
        <p:spPr bwMode="auto">
          <a:xfrm>
            <a:off x="5122863" y="2166938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prstClr val="black"/>
                </a:solidFill>
              </a:rPr>
              <a:t>84,35</a:t>
            </a:r>
          </a:p>
        </p:txBody>
      </p:sp>
      <p:sp>
        <p:nvSpPr>
          <p:cNvPr id="9233" name="AutoShape 17"/>
          <p:cNvSpPr>
            <a:spLocks noChangeArrowheads="1"/>
          </p:cNvSpPr>
          <p:nvPr/>
        </p:nvSpPr>
        <p:spPr bwMode="auto">
          <a:xfrm>
            <a:off x="5122863" y="2992438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prstClr val="black"/>
                </a:solidFill>
              </a:rPr>
              <a:t>0,0308</a:t>
            </a:r>
          </a:p>
        </p:txBody>
      </p:sp>
      <p:sp>
        <p:nvSpPr>
          <p:cNvPr id="9234" name="AutoShape 18"/>
          <p:cNvSpPr>
            <a:spLocks noChangeArrowheads="1"/>
          </p:cNvSpPr>
          <p:nvPr/>
        </p:nvSpPr>
        <p:spPr bwMode="auto">
          <a:xfrm>
            <a:off x="5122863" y="3819525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prstClr val="black"/>
                </a:solidFill>
              </a:rPr>
              <a:t>0,000084</a:t>
            </a:r>
          </a:p>
        </p:txBody>
      </p:sp>
      <p:sp>
        <p:nvSpPr>
          <p:cNvPr id="9235" name="AutoShape 19"/>
          <p:cNvSpPr>
            <a:spLocks noChangeArrowheads="1"/>
          </p:cNvSpPr>
          <p:nvPr/>
        </p:nvSpPr>
        <p:spPr bwMode="auto">
          <a:xfrm>
            <a:off x="5122863" y="4645025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prstClr val="black"/>
                </a:solidFill>
              </a:rPr>
              <a:t>0,456</a:t>
            </a:r>
          </a:p>
        </p:txBody>
      </p:sp>
      <p:sp>
        <p:nvSpPr>
          <p:cNvPr id="9236" name="AutoShape 20"/>
          <p:cNvSpPr>
            <a:spLocks noChangeArrowheads="1"/>
          </p:cNvSpPr>
          <p:nvPr/>
        </p:nvSpPr>
        <p:spPr bwMode="auto">
          <a:xfrm>
            <a:off x="5122863" y="5472113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prstClr val="black"/>
                </a:solidFill>
              </a:rPr>
              <a:t>0,2031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470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/>
      <p:bldP spid="9221" grpId="0"/>
      <p:bldP spid="9222" grpId="0"/>
      <p:bldP spid="9223" grpId="0"/>
      <p:bldP spid="9224" grpId="0"/>
      <p:bldP spid="9225" grpId="0"/>
      <p:bldP spid="9226" grpId="0"/>
      <p:bldP spid="9227" grpId="0"/>
      <p:bldP spid="9228" grpId="0"/>
      <p:bldP spid="9229" grpId="0"/>
      <p:bldP spid="9230" grpId="0"/>
      <p:bldP spid="9231" grpId="0" animBg="1"/>
      <p:bldP spid="9232" grpId="0" animBg="1"/>
      <p:bldP spid="9233" grpId="0" animBg="1"/>
      <p:bldP spid="9234" grpId="0" animBg="1"/>
      <p:bldP spid="9235" grpId="0" animBg="1"/>
      <p:bldP spid="92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/>
              <a:t>Деление десятичных дробей</a:t>
            </a:r>
          </a:p>
        </p:txBody>
      </p:sp>
      <p:sp>
        <p:nvSpPr>
          <p:cNvPr id="62467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1403648" y="2924944"/>
            <a:ext cx="3927475" cy="324036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400" dirty="0"/>
              <a:t>Как разделить на десятичную дробь?</a:t>
            </a:r>
          </a:p>
        </p:txBody>
      </p:sp>
      <p:pic>
        <p:nvPicPr>
          <p:cNvPr id="62468" name="Picture 4" descr="Рисунок1654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2348880"/>
            <a:ext cx="3095734" cy="3869668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2470" name="Picture 6" descr="Рисунок81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24148" y="2060848"/>
            <a:ext cx="1728192" cy="1728192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5EE25-3A50-4E41-A263-37531B2C4E4B}" type="slidenum">
              <a:rPr lang="ru-RU" smtClean="0">
                <a:solidFill>
                  <a:srgbClr val="FFFFFF"/>
                </a:solidFill>
              </a:rPr>
              <a:pPr/>
              <a:t>14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666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4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2467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246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246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b="1" dirty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деления на десятичную дробь:</a:t>
            </a:r>
            <a:r>
              <a:rPr lang="ru-RU" dirty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38288"/>
            <a:ext cx="8712968" cy="518477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82930" indent="-514350" algn="just" eaLnBrk="1" fontAlgn="auto" hangingPunct="1">
              <a:spcAft>
                <a:spcPts val="0"/>
              </a:spcAft>
              <a:buFont typeface="Wingdings"/>
              <a:buAutoNum type="arabicPeriod"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Перенести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запятую в делимом и делителе на столько знаков вправо, сколько их после запятой в делителе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82930" indent="-514350" algn="just" eaLnBrk="1" fontAlgn="auto" hangingPunct="1">
              <a:spcAft>
                <a:spcPts val="0"/>
              </a:spcAft>
              <a:buFont typeface="Wingdings"/>
              <a:buAutoNum type="arabicPeriod"/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Если знаков после запятой в делимом недостаточно, то припишите справа недостающие нули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68580" indent="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3. Выполните   деление    на  полученное           натуральное число. 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marL="411480" algn="just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027EB7-7E0E-4220-8AB9-CCEE88AE41A6}" type="slidenum">
              <a:rPr lang="ru-RU" smtClean="0">
                <a:solidFill>
                  <a:srgbClr val="0B0BDB"/>
                </a:solidFill>
              </a:rPr>
              <a:pPr>
                <a:defRPr/>
              </a:pPr>
              <a:t>15</a:t>
            </a:fld>
            <a:endParaRPr lang="ru-RU">
              <a:solidFill>
                <a:srgbClr val="0B0B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20183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229600" cy="533400"/>
          </a:xfrm>
          <a:solidFill>
            <a:schemeClr val="accent5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FF3300"/>
                </a:solidFill>
                <a:latin typeface="Comic Sans MS" pitchFamily="66" charset="0"/>
              </a:rPr>
              <a:t>Деление на десятичную дробь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6800"/>
            <a:ext cx="7695688" cy="4666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241CB9-7F30-4B46-8D08-CF472A970165}" type="slidenum">
              <a:rPr lang="ru-RU" smtClean="0">
                <a:solidFill>
                  <a:srgbClr val="0B0BDB"/>
                </a:solidFill>
              </a:rPr>
              <a:pPr>
                <a:defRPr/>
              </a:pPr>
              <a:t>16</a:t>
            </a:fld>
            <a:endParaRPr lang="ru-RU">
              <a:solidFill>
                <a:srgbClr val="0B0B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63491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2338" y="512763"/>
            <a:ext cx="7772400" cy="914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Выполнить деление и найти «Лишний ответ».</a:t>
            </a:r>
            <a:endParaRPr lang="ru-RU" sz="3200" dirty="0">
              <a:solidFill>
                <a:schemeClr val="tx2"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268413"/>
            <a:ext cx="7772400" cy="5086350"/>
          </a:xfrm>
        </p:spPr>
        <p:txBody>
          <a:bodyPr>
            <a:normAutofit fontScale="92500" lnSpcReduction="10000"/>
          </a:bodyPr>
          <a:lstStyle/>
          <a:p>
            <a:pPr marL="6858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858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)  4,42:0,2=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6858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)  7,07:1,4=	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6858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3)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3,5:0,4=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582930" indent="-514350" algn="ctr" eaLnBrk="1" fontAlgn="auto" hangingPunct="1">
              <a:spcAft>
                <a:spcPts val="0"/>
              </a:spcAft>
              <a:buFont typeface="Wingdings"/>
              <a:buAutoNum type="arabicParenR" startAt="4"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18,4:7,36=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68580" indent="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)  86,1:2,46=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6858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0,2091:4,1=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582930" indent="-514350" algn="ctr" eaLnBrk="1" fontAlgn="auto" hangingPunct="1">
              <a:spcAft>
                <a:spcPts val="0"/>
              </a:spcAft>
              <a:buFont typeface="Wingdings"/>
              <a:buAutoNum type="arabicParenR" startAt="7"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235,2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: 0,042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6858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 smtClean="0"/>
              <a:t> </a:t>
            </a:r>
          </a:p>
          <a:p>
            <a:pPr marL="6858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 smtClean="0"/>
              <a:t> 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b="1" dirty="0"/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dirty="0"/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14400" y="5319713"/>
          <a:ext cx="7772400" cy="11874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2491"/>
                <a:gridCol w="1943303"/>
                <a:gridCol w="1943303"/>
                <a:gridCol w="1943303"/>
              </a:tblGrid>
              <a:tr h="575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324100" algn="l"/>
                        </a:tabLst>
                      </a:pPr>
                      <a:r>
                        <a:rPr lang="ru-RU" sz="3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22,1</a:t>
                      </a:r>
                      <a:endParaRPr lang="ru-RU" sz="3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704" marR="8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324100" algn="l"/>
                        </a:tabLst>
                      </a:pPr>
                      <a:r>
                        <a:rPr lang="ru-RU" sz="3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0,051</a:t>
                      </a:r>
                      <a:endParaRPr lang="ru-RU" sz="3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704" marR="8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324100" algn="l"/>
                        </a:tabLst>
                      </a:pPr>
                      <a:r>
                        <a:rPr lang="ru-RU" sz="3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5600</a:t>
                      </a:r>
                      <a:endParaRPr lang="ru-RU" sz="3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704" marR="8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324100" algn="l"/>
                        </a:tabLst>
                      </a:pPr>
                      <a:r>
                        <a:rPr lang="ru-RU" sz="3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2,45</a:t>
                      </a:r>
                      <a:endParaRPr lang="ru-RU" sz="3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704" marR="87704" marT="0" marB="0"/>
                </a:tc>
              </a:tr>
              <a:tr h="6119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324100" algn="l"/>
                        </a:tabLst>
                      </a:pPr>
                      <a:r>
                        <a:rPr lang="ru-RU" sz="3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ru-RU" sz="3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704" marR="8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324100" algn="l"/>
                        </a:tabLst>
                      </a:pPr>
                      <a:r>
                        <a:rPr lang="ru-RU" sz="3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endParaRPr lang="ru-RU" sz="3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704" marR="8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324100" algn="l"/>
                        </a:tabLst>
                      </a:pPr>
                      <a:r>
                        <a:rPr lang="ru-RU" sz="3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8,75</a:t>
                      </a:r>
                      <a:endParaRPr lang="ru-RU" sz="3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704" marR="8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324100" algn="l"/>
                        </a:tabLst>
                      </a:pPr>
                      <a:r>
                        <a:rPr lang="ru-RU" sz="3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5,05</a:t>
                      </a:r>
                      <a:endParaRPr lang="ru-RU" sz="3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7704" marR="87704" marT="0" marB="0"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027EB7-7E0E-4220-8AB9-CCEE88AE41A6}" type="slidenum">
              <a:rPr lang="ru-RU" smtClean="0">
                <a:solidFill>
                  <a:srgbClr val="0B0BDB"/>
                </a:solidFill>
              </a:rPr>
              <a:pPr>
                <a:defRPr/>
              </a:pPr>
              <a:t>17</a:t>
            </a:fld>
            <a:endParaRPr lang="ru-RU">
              <a:solidFill>
                <a:srgbClr val="0B0B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81576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229600" cy="891952"/>
          </a:xfrm>
          <a:solidFill>
            <a:schemeClr val="accent5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latin typeface="Comic Sans MS" pitchFamily="66" charset="0"/>
              </a:rPr>
              <a:t>Деление на десятичную дробь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789" y="1484784"/>
            <a:ext cx="8229600" cy="4139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241CB9-7F30-4B46-8D08-CF472A970165}" type="slidenum">
              <a:rPr lang="ru-RU" smtClean="0">
                <a:solidFill>
                  <a:srgbClr val="0B0BDB"/>
                </a:solidFill>
              </a:rPr>
              <a:pPr>
                <a:defRPr/>
              </a:pPr>
              <a:t>18</a:t>
            </a:fld>
            <a:endParaRPr lang="ru-RU">
              <a:solidFill>
                <a:srgbClr val="0B0B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14222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672357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Устно</a:t>
            </a:r>
          </a:p>
        </p:txBody>
      </p:sp>
      <p:sp>
        <p:nvSpPr>
          <p:cNvPr id="97283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23528" y="2276872"/>
            <a:ext cx="8352928" cy="312643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dirty="0"/>
              <a:t>Найти значение выражения 35,27 </a:t>
            </a:r>
            <a:r>
              <a:rPr lang="ru-RU" sz="3600" dirty="0" smtClean="0"/>
              <a:t>:</a:t>
            </a:r>
            <a:r>
              <a:rPr lang="ru-RU" sz="3600" i="1" dirty="0" smtClean="0"/>
              <a:t>а</a:t>
            </a:r>
            <a:r>
              <a:rPr lang="ru-RU" sz="3600" i="1" dirty="0" smtClean="0"/>
              <a:t>,</a:t>
            </a:r>
          </a:p>
          <a:p>
            <a:pPr marL="0" indent="0">
              <a:buNone/>
            </a:pPr>
            <a:r>
              <a:rPr lang="ru-RU" sz="3600" i="1" dirty="0" smtClean="0"/>
              <a:t> </a:t>
            </a:r>
            <a:endParaRPr lang="ru-RU" sz="3600" i="1" dirty="0" smtClean="0"/>
          </a:p>
          <a:p>
            <a:pPr marL="0" indent="0">
              <a:buNone/>
            </a:pPr>
            <a:r>
              <a:rPr lang="ru-RU" sz="3600" dirty="0" smtClean="0"/>
              <a:t>если </a:t>
            </a:r>
            <a:r>
              <a:rPr lang="ru-RU" sz="3600" i="1" dirty="0"/>
              <a:t>а = </a:t>
            </a:r>
            <a:r>
              <a:rPr lang="ru-RU" sz="3600" dirty="0"/>
              <a:t>0,1; </a:t>
            </a:r>
            <a:r>
              <a:rPr lang="ru-RU" sz="3600" i="1" dirty="0"/>
              <a:t>а = </a:t>
            </a:r>
            <a:r>
              <a:rPr lang="ru-RU" sz="3600" dirty="0"/>
              <a:t>0,01;а = 0,001.</a:t>
            </a:r>
          </a:p>
        </p:txBody>
      </p:sp>
      <p:pic>
        <p:nvPicPr>
          <p:cNvPr id="97284" name="Picture 4" descr="Рисунок91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92280" y="4293096"/>
            <a:ext cx="1657350" cy="18192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A3682-3B66-4FF0-9803-43DF9DAF1B16}" type="slidenum">
              <a:rPr lang="ru-RU" smtClean="0">
                <a:solidFill>
                  <a:srgbClr val="FFFFFF"/>
                </a:solidFill>
              </a:rPr>
              <a:pPr/>
              <a:t>19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581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6" name="Picture 6" descr="cha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15271" y="2941946"/>
            <a:ext cx="3393579" cy="2253378"/>
          </a:xfrm>
          <a:prstGeom prst="rect">
            <a:avLst/>
          </a:prstGeom>
          <a:noFill/>
        </p:spPr>
      </p:pic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/>
              <a:t>Чай с бергамотом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484313"/>
            <a:ext cx="8229600" cy="496887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dirty="0"/>
              <a:t>1,6 кг чая с бергамотом требуется расфасовать в 20 коробок. </a:t>
            </a:r>
          </a:p>
          <a:p>
            <a:pPr>
              <a:lnSpc>
                <a:spcPct val="90000"/>
              </a:lnSpc>
            </a:pPr>
            <a:r>
              <a:rPr lang="ru-RU" dirty="0"/>
              <a:t>Какова масса одной коробки? </a:t>
            </a:r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r>
              <a:rPr lang="ru-RU" dirty="0"/>
              <a:t>Посмотрите на это задание и сформулируйте тему урока.</a:t>
            </a:r>
          </a:p>
        </p:txBody>
      </p:sp>
      <p:pic>
        <p:nvPicPr>
          <p:cNvPr id="30724" name="Picture 4" descr="kot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976761"/>
            <a:ext cx="4319835" cy="200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920750"/>
            <a:ext cx="1671638" cy="1609725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9F10-16E8-493F-ABBF-E38C8974A48F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514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50825" y="333375"/>
            <a:ext cx="8642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b="1" dirty="0">
                <a:solidFill>
                  <a:prstClr val="black"/>
                </a:solidFill>
              </a:rPr>
              <a:t>Математический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sz="2800" b="1" dirty="0">
                <a:solidFill>
                  <a:prstClr val="black"/>
                </a:solidFill>
              </a:rPr>
              <a:t>диктант с самопроверкой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339975" y="13668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</a:rPr>
              <a:t>2,4352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: </a:t>
            </a: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0,01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=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339975" y="219868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</a:rPr>
              <a:t>8,435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: </a:t>
            </a: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0,1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=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339975" y="30305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F79646">
                    <a:lumMod val="75000"/>
                  </a:srgbClr>
                </a:solidFill>
              </a:rPr>
              <a:t>3,08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: </a:t>
            </a: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0,1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=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339975" y="386397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F79646">
                    <a:lumMod val="75000"/>
                  </a:srgbClr>
                </a:solidFill>
              </a:rPr>
              <a:t>0,0084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: </a:t>
            </a: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0,001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=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339975" y="469582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F79646">
                    <a:lumMod val="75000"/>
                  </a:srgbClr>
                </a:solidFill>
              </a:rPr>
              <a:t>456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: </a:t>
            </a: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0,1 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=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339975" y="5529263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F79646">
                    <a:lumMod val="75000"/>
                  </a:srgbClr>
                </a:solidFill>
              </a:rPr>
              <a:t>203,1</a:t>
            </a:r>
            <a:r>
              <a:rPr lang="ru-RU" sz="2800" b="1" dirty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: </a:t>
            </a:r>
            <a:r>
              <a:rPr lang="ru-RU" sz="2800" b="1" dirty="0" smtClean="0">
                <a:solidFill>
                  <a:srgbClr val="F79646">
                    <a:lumMod val="75000"/>
                  </a:srgbClr>
                </a:solidFill>
                <a:cs typeface="Arial" charset="0"/>
              </a:rPr>
              <a:t>0,001=</a:t>
            </a:r>
            <a:endParaRPr lang="en-US" sz="2800" b="1" dirty="0">
              <a:solidFill>
                <a:srgbClr val="F79646">
                  <a:lumMod val="75000"/>
                </a:srgbClr>
              </a:solidFill>
              <a:cs typeface="Arial" charset="0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1692275" y="13668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1)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1692275" y="303688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3)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1692275" y="3871913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4)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1692275" y="47069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5)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1692275" y="5543550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6)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1692275" y="2201863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79646">
                    <a:lumMod val="75000"/>
                  </a:srgbClr>
                </a:solidFill>
                <a:cs typeface="Arial" charset="0"/>
              </a:rPr>
              <a:t>2)</a:t>
            </a:r>
          </a:p>
        </p:txBody>
      </p:sp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5122863" y="1341438"/>
            <a:ext cx="1754187" cy="578882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243,52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9232" name="AutoShape 16"/>
          <p:cNvSpPr>
            <a:spLocks noChangeArrowheads="1"/>
          </p:cNvSpPr>
          <p:nvPr/>
        </p:nvSpPr>
        <p:spPr bwMode="auto">
          <a:xfrm>
            <a:off x="5122863" y="2166938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prstClr val="black"/>
                </a:solidFill>
              </a:rPr>
              <a:t>84,35</a:t>
            </a:r>
          </a:p>
        </p:txBody>
      </p:sp>
      <p:sp>
        <p:nvSpPr>
          <p:cNvPr id="9233" name="AutoShape 17"/>
          <p:cNvSpPr>
            <a:spLocks noChangeArrowheads="1"/>
          </p:cNvSpPr>
          <p:nvPr/>
        </p:nvSpPr>
        <p:spPr bwMode="auto">
          <a:xfrm>
            <a:off x="5122863" y="2992438"/>
            <a:ext cx="1754187" cy="578882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30,8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9234" name="AutoShape 18"/>
          <p:cNvSpPr>
            <a:spLocks noChangeArrowheads="1"/>
          </p:cNvSpPr>
          <p:nvPr/>
        </p:nvSpPr>
        <p:spPr bwMode="auto">
          <a:xfrm>
            <a:off x="5122863" y="3819525"/>
            <a:ext cx="1754187" cy="578882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8,4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9235" name="AutoShape 19"/>
          <p:cNvSpPr>
            <a:spLocks noChangeArrowheads="1"/>
          </p:cNvSpPr>
          <p:nvPr/>
        </p:nvSpPr>
        <p:spPr bwMode="auto">
          <a:xfrm>
            <a:off x="5122863" y="4645025"/>
            <a:ext cx="1754187" cy="578882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4560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9236" name="AutoShape 20"/>
          <p:cNvSpPr>
            <a:spLocks noChangeArrowheads="1"/>
          </p:cNvSpPr>
          <p:nvPr/>
        </p:nvSpPr>
        <p:spPr bwMode="auto">
          <a:xfrm>
            <a:off x="5122863" y="5472113"/>
            <a:ext cx="1754187" cy="578882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203100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4994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/>
      <p:bldP spid="9221" grpId="0"/>
      <p:bldP spid="9222" grpId="0"/>
      <p:bldP spid="9223" grpId="0"/>
      <p:bldP spid="9224" grpId="0"/>
      <p:bldP spid="9225" grpId="0"/>
      <p:bldP spid="9226" grpId="0"/>
      <p:bldP spid="9227" grpId="0"/>
      <p:bldP spid="9228" grpId="0"/>
      <p:bldP spid="9229" grpId="0"/>
      <p:bldP spid="9230" grpId="0"/>
      <p:bldP spid="9231" grpId="0" animBg="1"/>
      <p:bldP spid="9232" grpId="0" animBg="1"/>
      <p:bldP spid="9233" grpId="0" animBg="1"/>
      <p:bldP spid="9234" grpId="0" animBg="1"/>
      <p:bldP spid="9235" grpId="0" animBg="1"/>
      <p:bldP spid="923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Самостоятельная работа</a:t>
            </a:r>
          </a:p>
        </p:txBody>
      </p:sp>
      <p:sp>
        <p:nvSpPr>
          <p:cNvPr id="696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16013" y="1700213"/>
            <a:ext cx="3086100" cy="4191000"/>
          </a:xfrm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</a:pPr>
            <a:r>
              <a:rPr lang="ru-RU" sz="2400" b="1" dirty="0"/>
              <a:t>а)7,56 : 0,6;</a:t>
            </a:r>
          </a:p>
          <a:p>
            <a:pPr>
              <a:lnSpc>
                <a:spcPct val="115000"/>
              </a:lnSpc>
            </a:pPr>
            <a:r>
              <a:rPr lang="ru-RU" sz="2400" b="1" dirty="0"/>
              <a:t>б</a:t>
            </a:r>
            <a:r>
              <a:rPr lang="ru-RU" sz="2400" b="1" dirty="0" smtClean="0"/>
              <a:t>) </a:t>
            </a:r>
            <a:r>
              <a:rPr lang="ru-RU" sz="2400" b="1" dirty="0"/>
              <a:t>6,944 : 3,2;</a:t>
            </a:r>
          </a:p>
          <a:p>
            <a:pPr>
              <a:lnSpc>
                <a:spcPct val="115000"/>
              </a:lnSpc>
            </a:pPr>
            <a:r>
              <a:rPr lang="ru-RU" sz="2400" b="1" dirty="0"/>
              <a:t>в</a:t>
            </a:r>
            <a:r>
              <a:rPr lang="ru-RU" sz="2400" b="1" dirty="0" smtClean="0"/>
              <a:t>) </a:t>
            </a:r>
            <a:r>
              <a:rPr lang="ru-RU" sz="2400" b="1" dirty="0"/>
              <a:t>14,976 : 0,72;</a:t>
            </a:r>
          </a:p>
          <a:p>
            <a:pPr>
              <a:lnSpc>
                <a:spcPct val="115000"/>
              </a:lnSpc>
            </a:pPr>
            <a:r>
              <a:rPr lang="ru-RU" sz="2400" b="1" dirty="0"/>
              <a:t>г</a:t>
            </a:r>
            <a:r>
              <a:rPr lang="ru-RU" sz="2400" b="1" dirty="0" smtClean="0"/>
              <a:t>)0,161 </a:t>
            </a:r>
            <a:r>
              <a:rPr lang="ru-RU" sz="2400" b="1" dirty="0"/>
              <a:t>: 0,7;	</a:t>
            </a:r>
          </a:p>
          <a:p>
            <a:pPr>
              <a:lnSpc>
                <a:spcPct val="115000"/>
              </a:lnSpc>
            </a:pPr>
            <a:r>
              <a:rPr lang="ru-RU" sz="2400" b="1" dirty="0"/>
              <a:t>д</a:t>
            </a:r>
            <a:r>
              <a:rPr lang="ru-RU" sz="2400" b="1" dirty="0" smtClean="0"/>
              <a:t>) </a:t>
            </a:r>
            <a:r>
              <a:rPr lang="ru-RU" sz="2400" b="1" dirty="0"/>
              <a:t>0,0456 : 3,8;</a:t>
            </a:r>
          </a:p>
          <a:p>
            <a:pPr>
              <a:lnSpc>
                <a:spcPct val="115000"/>
              </a:lnSpc>
            </a:pPr>
            <a:r>
              <a:rPr lang="ru-RU" sz="2400" b="1" dirty="0"/>
              <a:t>е</a:t>
            </a:r>
            <a:r>
              <a:rPr lang="ru-RU" sz="2400" b="1" dirty="0" smtClean="0"/>
              <a:t>) </a:t>
            </a:r>
            <a:r>
              <a:rPr lang="ru-RU" sz="2400" b="1" dirty="0"/>
              <a:t>168,392 : 5,6;</a:t>
            </a:r>
          </a:p>
          <a:p>
            <a:pPr>
              <a:lnSpc>
                <a:spcPct val="115000"/>
              </a:lnSpc>
            </a:pPr>
            <a:r>
              <a:rPr lang="ru-RU" sz="2400" b="1" dirty="0"/>
              <a:t>ж</a:t>
            </a:r>
            <a:r>
              <a:rPr lang="ru-RU" sz="2400" b="1" dirty="0" smtClean="0"/>
              <a:t>)0,468 </a:t>
            </a:r>
            <a:r>
              <a:rPr lang="ru-RU" sz="2400" b="1" dirty="0"/>
              <a:t>: 0,09; </a:t>
            </a:r>
          </a:p>
          <a:p>
            <a:pPr>
              <a:lnSpc>
                <a:spcPct val="115000"/>
              </a:lnSpc>
            </a:pPr>
            <a:r>
              <a:rPr lang="ru-RU" sz="2400" b="1" dirty="0"/>
              <a:t>з</a:t>
            </a:r>
            <a:r>
              <a:rPr lang="ru-RU" sz="2400" b="1" dirty="0" smtClean="0"/>
              <a:t>) </a:t>
            </a:r>
            <a:r>
              <a:rPr lang="ru-RU" sz="2400" b="1" dirty="0"/>
              <a:t>0,182 : 1,3;	</a:t>
            </a:r>
          </a:p>
          <a:p>
            <a:pPr>
              <a:lnSpc>
                <a:spcPct val="115000"/>
              </a:lnSpc>
            </a:pPr>
            <a:r>
              <a:rPr lang="ru-RU" sz="2400" b="1" dirty="0"/>
              <a:t>и</a:t>
            </a:r>
            <a:r>
              <a:rPr lang="ru-RU" sz="2400" b="1" dirty="0" smtClean="0"/>
              <a:t>) </a:t>
            </a:r>
            <a:r>
              <a:rPr lang="ru-RU" sz="2400" b="1" dirty="0"/>
              <a:t>24,576 : 4,8;</a:t>
            </a:r>
          </a:p>
        </p:txBody>
      </p:sp>
      <p:sp>
        <p:nvSpPr>
          <p:cNvPr id="69638" name="Rectangle 6"/>
          <p:cNvSpPr>
            <a:spLocks noRot="1" noChangeArrowheads="1"/>
          </p:cNvSpPr>
          <p:nvPr/>
        </p:nvSpPr>
        <p:spPr bwMode="auto">
          <a:xfrm>
            <a:off x="4716463" y="1557338"/>
            <a:ext cx="3527425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99FF66"/>
              </a:buClr>
              <a:buFont typeface="Wingdings" pitchFamily="2" charset="2"/>
              <a:buChar char="§"/>
            </a:pPr>
            <a:endParaRPr lang="ru-RU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fontAlgn="base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99FF66"/>
              </a:buClr>
              <a:buFont typeface="Wingdings" pitchFamily="2" charset="2"/>
              <a:buChar char="§"/>
            </a:pPr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)0,00261 </a:t>
            </a:r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0,03;</a:t>
            </a:r>
          </a:p>
          <a:p>
            <a:pPr marL="342900" indent="-342900" fontAlgn="base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99FF66"/>
              </a:buClr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б) </a:t>
            </a:r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131,67 : 5,7;	</a:t>
            </a:r>
          </a:p>
          <a:p>
            <a:pPr marL="342900" indent="-342900" fontAlgn="base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99FF66"/>
              </a:buClr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в) </a:t>
            </a:r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16,51 : 1,27;</a:t>
            </a:r>
          </a:p>
          <a:p>
            <a:pPr marL="342900" indent="-342900" fontAlgn="base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99FF66"/>
              </a:buClr>
              <a:buFont typeface="Wingdings" pitchFamily="2" charset="2"/>
              <a:buChar char="§"/>
            </a:pPr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</a:t>
            </a:r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)0,824 </a:t>
            </a:r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0,8;	</a:t>
            </a:r>
          </a:p>
          <a:p>
            <a:pPr marL="342900" indent="-342900" fontAlgn="base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99FF66"/>
              </a:buClr>
              <a:buFont typeface="Wingdings" pitchFamily="2" charset="2"/>
              <a:buChar char="§"/>
            </a:pPr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</a:t>
            </a:r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 </a:t>
            </a:r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189,54 : 0,78;	</a:t>
            </a:r>
          </a:p>
          <a:p>
            <a:pPr marL="342900" indent="-342900" fontAlgn="base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99FF66"/>
              </a:buClr>
              <a:buFont typeface="Wingdings" pitchFamily="2" charset="2"/>
              <a:buChar char="§"/>
            </a:pPr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 </a:t>
            </a:r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46,08 : 0,384;</a:t>
            </a:r>
          </a:p>
          <a:p>
            <a:pPr marL="342900" indent="-342900" fontAlgn="base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99FF66"/>
              </a:buClr>
              <a:buFont typeface="Wingdings" pitchFamily="2" charset="2"/>
              <a:buChar char="§"/>
            </a:pPr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</a:t>
            </a:r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)10,5 </a:t>
            </a:r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3,5;	</a:t>
            </a:r>
          </a:p>
          <a:p>
            <a:pPr marL="342900" indent="-342900" fontAlgn="base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99FF66"/>
              </a:buClr>
              <a:buFont typeface="Wingdings" pitchFamily="2" charset="2"/>
              <a:buChar char="§"/>
            </a:pPr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</a:t>
            </a:r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 </a:t>
            </a:r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636 : 0,12;	</a:t>
            </a:r>
          </a:p>
          <a:p>
            <a:pPr marL="342900" indent="-342900" fontAlgn="base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99FF66"/>
              </a:buClr>
              <a:buFont typeface="Wingdings" pitchFamily="2" charset="2"/>
              <a:buChar char="§"/>
            </a:pPr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</a:t>
            </a:r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 </a:t>
            </a:r>
            <a:r>
              <a:rPr lang="ru-RU" sz="24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22,256 : 20,8.</a:t>
            </a:r>
          </a:p>
        </p:txBody>
      </p:sp>
      <p:sp>
        <p:nvSpPr>
          <p:cNvPr id="69639" name="Line 7"/>
          <p:cNvSpPr>
            <a:spLocks noChangeShapeType="1"/>
          </p:cNvSpPr>
          <p:nvPr/>
        </p:nvSpPr>
        <p:spPr bwMode="auto">
          <a:xfrm>
            <a:off x="4211638" y="1557338"/>
            <a:ext cx="0" cy="46799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9640" name="Rectangle 8"/>
          <p:cNvSpPr>
            <a:spLocks noChangeArrowheads="1"/>
          </p:cNvSpPr>
          <p:nvPr/>
        </p:nvSpPr>
        <p:spPr bwMode="auto">
          <a:xfrm>
            <a:off x="1763713" y="1268413"/>
            <a:ext cx="1501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</a:rPr>
              <a:t>I</a:t>
            </a:r>
            <a:r>
              <a:rPr lang="ru-RU" sz="2400" dirty="0">
                <a:solidFill>
                  <a:prstClr val="black"/>
                </a:solidFill>
              </a:rPr>
              <a:t> вариант</a:t>
            </a:r>
          </a:p>
        </p:txBody>
      </p:sp>
      <p:sp>
        <p:nvSpPr>
          <p:cNvPr id="69641" name="Rectangle 9"/>
          <p:cNvSpPr>
            <a:spLocks noChangeArrowheads="1"/>
          </p:cNvSpPr>
          <p:nvPr/>
        </p:nvSpPr>
        <p:spPr bwMode="auto">
          <a:xfrm>
            <a:off x="5580063" y="1293813"/>
            <a:ext cx="16557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FFFF"/>
                </a:solidFill>
              </a:rPr>
              <a:t> </a:t>
            </a:r>
            <a:r>
              <a:rPr lang="en-US" sz="2400" dirty="0">
                <a:solidFill>
                  <a:srgbClr val="00B050"/>
                </a:solidFill>
              </a:rPr>
              <a:t>II</a:t>
            </a:r>
            <a:r>
              <a:rPr lang="ru-RU" sz="2400" dirty="0">
                <a:solidFill>
                  <a:srgbClr val="00B050"/>
                </a:solidFill>
              </a:rPr>
              <a:t> вариант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027EB7-7E0E-4220-8AB9-CCEE88AE41A6}" type="slidenum">
              <a:rPr lang="ru-RU" smtClean="0">
                <a:solidFill>
                  <a:srgbClr val="0B0BDB"/>
                </a:solidFill>
              </a:rPr>
              <a:pPr>
                <a:defRPr/>
              </a:pPr>
              <a:t>21</a:t>
            </a:fld>
            <a:endParaRPr lang="ru-RU">
              <a:solidFill>
                <a:srgbClr val="0B0B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2928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563563"/>
          </a:xfrm>
          <a:solidFill>
            <a:srgbClr val="CCFF33"/>
          </a:solidFill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C00000"/>
                </a:solidFill>
                <a:latin typeface="Comic Sans MS" pitchFamily="66" charset="0"/>
              </a:rPr>
              <a:t>Выбери правильный ответ </a:t>
            </a:r>
          </a:p>
        </p:txBody>
      </p:sp>
      <p:graphicFrame>
        <p:nvGraphicFramePr>
          <p:cNvPr id="8194" name="Object 3"/>
          <p:cNvGraphicFramePr>
            <a:graphicFrameLocks noChangeAspect="1"/>
          </p:cNvGraphicFramePr>
          <p:nvPr/>
        </p:nvGraphicFramePr>
        <p:xfrm>
          <a:off x="304800" y="533400"/>
          <a:ext cx="3124200" cy="742950"/>
        </p:xfrm>
        <a:graphic>
          <a:graphicData uri="http://schemas.openxmlformats.org/presentationml/2006/ole">
            <p:oleObj spid="_x0000_s3074" name="Формула" r:id="rId4" imgW="850531" imgH="203112" progId="Equation.3">
              <p:embed/>
            </p:oleObj>
          </a:graphicData>
        </a:graphic>
      </p:graphicFrame>
      <p:graphicFrame>
        <p:nvGraphicFramePr>
          <p:cNvPr id="8195" name="Object 4"/>
          <p:cNvGraphicFramePr>
            <a:graphicFrameLocks noChangeAspect="1"/>
          </p:cNvGraphicFramePr>
          <p:nvPr/>
        </p:nvGraphicFramePr>
        <p:xfrm>
          <a:off x="304800" y="1219200"/>
          <a:ext cx="4953000" cy="636588"/>
        </p:xfrm>
        <a:graphic>
          <a:graphicData uri="http://schemas.openxmlformats.org/presentationml/2006/ole">
            <p:oleObj spid="_x0000_s3075" name="Формула" r:id="rId5" imgW="2083320" imgH="254160" progId="Equation.3">
              <p:embed/>
            </p:oleObj>
          </a:graphicData>
        </a:graphic>
      </p:graphicFrame>
      <p:graphicFrame>
        <p:nvGraphicFramePr>
          <p:cNvPr id="8196" name="Object 5"/>
          <p:cNvGraphicFramePr>
            <a:graphicFrameLocks noChangeAspect="1"/>
          </p:cNvGraphicFramePr>
          <p:nvPr/>
        </p:nvGraphicFramePr>
        <p:xfrm>
          <a:off x="304800" y="2209800"/>
          <a:ext cx="3581400" cy="784225"/>
        </p:xfrm>
        <a:graphic>
          <a:graphicData uri="http://schemas.openxmlformats.org/presentationml/2006/ole">
            <p:oleObj spid="_x0000_s3076" name="Формула" r:id="rId6" imgW="926698" imgH="203112" progId="Equation.3">
              <p:embed/>
            </p:oleObj>
          </a:graphicData>
        </a:graphic>
      </p:graphicFrame>
      <p:graphicFrame>
        <p:nvGraphicFramePr>
          <p:cNvPr id="8197" name="Object 6"/>
          <p:cNvGraphicFramePr>
            <a:graphicFrameLocks noChangeAspect="1"/>
          </p:cNvGraphicFramePr>
          <p:nvPr/>
        </p:nvGraphicFramePr>
        <p:xfrm>
          <a:off x="457200" y="2971800"/>
          <a:ext cx="4572000" cy="660400"/>
        </p:xfrm>
        <a:graphic>
          <a:graphicData uri="http://schemas.openxmlformats.org/presentationml/2006/ole">
            <p:oleObj spid="_x0000_s3077" name="Формула" r:id="rId7" imgW="1854720" imgH="254160" progId="Equation.3">
              <p:embed/>
            </p:oleObj>
          </a:graphicData>
        </a:graphic>
      </p:graphicFrame>
      <p:graphicFrame>
        <p:nvGraphicFramePr>
          <p:cNvPr id="8198" name="Object 7"/>
          <p:cNvGraphicFramePr>
            <a:graphicFrameLocks noChangeAspect="1"/>
          </p:cNvGraphicFramePr>
          <p:nvPr/>
        </p:nvGraphicFramePr>
        <p:xfrm>
          <a:off x="304800" y="3810000"/>
          <a:ext cx="2590800" cy="793750"/>
        </p:xfrm>
        <a:graphic>
          <a:graphicData uri="http://schemas.openxmlformats.org/presentationml/2006/ole">
            <p:oleObj spid="_x0000_s3078" name="Формула" r:id="rId8" imgW="660113" imgH="203112" progId="Equation.3">
              <p:embed/>
            </p:oleObj>
          </a:graphicData>
        </a:graphic>
      </p:graphicFrame>
      <p:graphicFrame>
        <p:nvGraphicFramePr>
          <p:cNvPr id="8199" name="Object 8"/>
          <p:cNvGraphicFramePr>
            <a:graphicFrameLocks noChangeAspect="1"/>
          </p:cNvGraphicFramePr>
          <p:nvPr/>
        </p:nvGraphicFramePr>
        <p:xfrm>
          <a:off x="304800" y="4419600"/>
          <a:ext cx="5410200" cy="673100"/>
        </p:xfrm>
        <a:graphic>
          <a:graphicData uri="http://schemas.openxmlformats.org/presentationml/2006/ole">
            <p:oleObj spid="_x0000_s3079" name="Формула" r:id="rId9" imgW="2159640" imgH="254160" progId="Equation.3">
              <p:embed/>
            </p:oleObj>
          </a:graphicData>
        </a:graphic>
      </p:graphicFrame>
      <p:graphicFrame>
        <p:nvGraphicFramePr>
          <p:cNvPr id="8200" name="Object 9"/>
          <p:cNvGraphicFramePr>
            <a:graphicFrameLocks noChangeAspect="1"/>
          </p:cNvGraphicFramePr>
          <p:nvPr/>
        </p:nvGraphicFramePr>
        <p:xfrm>
          <a:off x="304800" y="5257800"/>
          <a:ext cx="2667000" cy="617538"/>
        </p:xfrm>
        <a:graphic>
          <a:graphicData uri="http://schemas.openxmlformats.org/presentationml/2006/ole">
            <p:oleObj spid="_x0000_s3080" name="Формула" r:id="rId10" imgW="876300" imgH="203200" progId="Equation.3">
              <p:embed/>
            </p:oleObj>
          </a:graphicData>
        </a:graphic>
      </p:graphicFrame>
      <p:graphicFrame>
        <p:nvGraphicFramePr>
          <p:cNvPr id="8201" name="Object 10"/>
          <p:cNvGraphicFramePr>
            <a:graphicFrameLocks noChangeAspect="1"/>
          </p:cNvGraphicFramePr>
          <p:nvPr/>
        </p:nvGraphicFramePr>
        <p:xfrm>
          <a:off x="304800" y="5867400"/>
          <a:ext cx="5486400" cy="722313"/>
        </p:xfrm>
        <a:graphic>
          <a:graphicData uri="http://schemas.openxmlformats.org/presentationml/2006/ole">
            <p:oleObj spid="_x0000_s3081" name="Формула" r:id="rId11" imgW="2032560" imgH="254160" progId="Equation.3">
              <p:embed/>
            </p:oleObj>
          </a:graphicData>
        </a:graphic>
      </p:graphicFrame>
      <p:graphicFrame>
        <p:nvGraphicFramePr>
          <p:cNvPr id="103435" name="Object 11"/>
          <p:cNvGraphicFramePr>
            <a:graphicFrameLocks noChangeAspect="1"/>
          </p:cNvGraphicFramePr>
          <p:nvPr/>
        </p:nvGraphicFramePr>
        <p:xfrm>
          <a:off x="3276600" y="1219200"/>
          <a:ext cx="563563" cy="609600"/>
        </p:xfrm>
        <a:graphic>
          <a:graphicData uri="http://schemas.openxmlformats.org/presentationml/2006/ole">
            <p:oleObj spid="_x0000_s3082" name="Формула" r:id="rId12" imgW="190440" imgH="203400" progId="Equation.3">
              <p:embed/>
            </p:oleObj>
          </a:graphicData>
        </a:graphic>
      </p:graphicFrame>
      <p:graphicFrame>
        <p:nvGraphicFramePr>
          <p:cNvPr id="103436" name="Object 12"/>
          <p:cNvGraphicFramePr>
            <a:graphicFrameLocks noChangeAspect="1"/>
          </p:cNvGraphicFramePr>
          <p:nvPr/>
        </p:nvGraphicFramePr>
        <p:xfrm>
          <a:off x="304800" y="2971800"/>
          <a:ext cx="565150" cy="609600"/>
        </p:xfrm>
        <a:graphic>
          <a:graphicData uri="http://schemas.openxmlformats.org/presentationml/2006/ole">
            <p:oleObj spid="_x0000_s3083" name="Формула" r:id="rId13" imgW="190440" imgH="203400" progId="Equation.3">
              <p:embed/>
            </p:oleObj>
          </a:graphicData>
        </a:graphic>
      </p:graphicFrame>
      <p:graphicFrame>
        <p:nvGraphicFramePr>
          <p:cNvPr id="103437" name="Object 13"/>
          <p:cNvGraphicFramePr>
            <a:graphicFrameLocks noChangeAspect="1"/>
          </p:cNvGraphicFramePr>
          <p:nvPr/>
        </p:nvGraphicFramePr>
        <p:xfrm>
          <a:off x="2209800" y="4495800"/>
          <a:ext cx="533400" cy="531813"/>
        </p:xfrm>
        <a:graphic>
          <a:graphicData uri="http://schemas.openxmlformats.org/presentationml/2006/ole">
            <p:oleObj spid="_x0000_s3084" name="Формула" r:id="rId14" imgW="177840" imgH="177840" progId="Equation.3">
              <p:embed/>
            </p:oleObj>
          </a:graphicData>
        </a:graphic>
      </p:graphicFrame>
      <p:graphicFrame>
        <p:nvGraphicFramePr>
          <p:cNvPr id="103438" name="Object 14"/>
          <p:cNvGraphicFramePr>
            <a:graphicFrameLocks noChangeAspect="1"/>
          </p:cNvGraphicFramePr>
          <p:nvPr/>
        </p:nvGraphicFramePr>
        <p:xfrm>
          <a:off x="1752600" y="5867400"/>
          <a:ext cx="563563" cy="609600"/>
        </p:xfrm>
        <a:graphic>
          <a:graphicData uri="http://schemas.openxmlformats.org/presentationml/2006/ole">
            <p:oleObj spid="_x0000_s3085" name="Формула" r:id="rId15" imgW="190440" imgH="203400" progId="Equation.3">
              <p:embed/>
            </p:oleObj>
          </a:graphicData>
        </a:graphic>
      </p:graphicFrame>
      <p:sp>
        <p:nvSpPr>
          <p:cNvPr id="103439" name="Text Box 15"/>
          <p:cNvSpPr txBox="1">
            <a:spLocks noChangeArrowheads="1"/>
          </p:cNvSpPr>
          <p:nvPr/>
        </p:nvSpPr>
        <p:spPr bwMode="auto">
          <a:xfrm>
            <a:off x="6400800" y="1447800"/>
            <a:ext cx="2057400" cy="701675"/>
          </a:xfrm>
          <a:prstGeom prst="rect">
            <a:avLst/>
          </a:prstGeom>
          <a:solidFill>
            <a:srgbClr val="F1F98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kumimoji="1" lang="ru-RU" sz="4000" b="1" smtClean="0">
                <a:solidFill>
                  <a:srgbClr val="CC3300"/>
                </a:solidFill>
                <a:latin typeface="Mistral" pitchFamily="66" charset="0"/>
              </a:rPr>
              <a:t>Проверка!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241CB9-7F30-4B46-8D08-CF472A970165}" type="slidenum">
              <a:rPr lang="ru-RU" smtClean="0">
                <a:solidFill>
                  <a:srgbClr val="0B0BDB"/>
                </a:solidFill>
              </a:rPr>
              <a:pPr>
                <a:defRPr/>
              </a:pPr>
              <a:t>22</a:t>
            </a:fld>
            <a:endParaRPr lang="ru-RU">
              <a:solidFill>
                <a:srgbClr val="0B0B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58148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IKTAK0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260648"/>
            <a:ext cx="8229600" cy="9445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b="1" i="1" u="sng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ПОДВЕДЁМ ИТОГ:</a:t>
            </a:r>
          </a:p>
        </p:txBody>
      </p:sp>
      <p:sp>
        <p:nvSpPr>
          <p:cNvPr id="21507" name="Rectangle 1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1520" y="1340768"/>
            <a:ext cx="4419600" cy="914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600" b="1" dirty="0" smtClean="0">
                <a:solidFill>
                  <a:srgbClr val="C00000"/>
                </a:solidFill>
              </a:rPr>
              <a:t>Я доволен собой,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600" b="1" dirty="0" smtClean="0">
                <a:solidFill>
                  <a:srgbClr val="C00000"/>
                </a:solidFill>
              </a:rPr>
              <a:t>у меня всё получилось!!!</a:t>
            </a:r>
          </a:p>
        </p:txBody>
      </p:sp>
      <p:sp>
        <p:nvSpPr>
          <p:cNvPr id="21508" name="Rectangle 2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34000" y="1371600"/>
            <a:ext cx="3810000" cy="914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1905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600" b="1" dirty="0" smtClean="0">
                <a:solidFill>
                  <a:schemeClr val="hlink"/>
                </a:solidFill>
              </a:rPr>
              <a:t>Я старался и у меня  всё получится!!!</a:t>
            </a:r>
          </a:p>
        </p:txBody>
      </p:sp>
      <p:sp>
        <p:nvSpPr>
          <p:cNvPr id="139276" name="AutoShape 12"/>
          <p:cNvSpPr>
            <a:spLocks noChangeArrowheads="1"/>
          </p:cNvSpPr>
          <p:nvPr/>
        </p:nvSpPr>
        <p:spPr bwMode="auto">
          <a:xfrm>
            <a:off x="6172200" y="2438400"/>
            <a:ext cx="1722438" cy="14478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CC"/>
              </a:solidFill>
              <a:latin typeface="Tahoma" pitchFamily="34" charset="0"/>
            </a:endParaRPr>
          </a:p>
        </p:txBody>
      </p:sp>
      <p:sp>
        <p:nvSpPr>
          <p:cNvPr id="139277" name="AutoShape 13"/>
          <p:cNvSpPr>
            <a:spLocks noChangeArrowheads="1"/>
          </p:cNvSpPr>
          <p:nvPr/>
        </p:nvSpPr>
        <p:spPr bwMode="auto">
          <a:xfrm>
            <a:off x="3810000" y="5181600"/>
            <a:ext cx="1600200" cy="1447800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CC"/>
                </a:solidFill>
                <a:latin typeface="Tahoma" pitchFamily="34" charset="0"/>
              </a:rPr>
              <a:t> </a:t>
            </a:r>
          </a:p>
        </p:txBody>
      </p:sp>
      <p:pic>
        <p:nvPicPr>
          <p:cNvPr id="7" name="Picture 4" descr="3D Smiles (82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04800" y="2286000"/>
            <a:ext cx="2286000" cy="18680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12" name="Прямоугольник 7"/>
          <p:cNvSpPr>
            <a:spLocks noChangeArrowheads="1"/>
          </p:cNvSpPr>
          <p:nvPr/>
        </p:nvSpPr>
        <p:spPr bwMode="auto">
          <a:xfrm>
            <a:off x="2590800" y="3886200"/>
            <a:ext cx="3821113" cy="1173163"/>
          </a:xfrm>
          <a:prstGeom prst="rect">
            <a:avLst/>
          </a:pr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indent="1905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600" b="1" dirty="0" smtClean="0">
                <a:solidFill>
                  <a:srgbClr val="7030A0"/>
                </a:solidFill>
              </a:rPr>
              <a:t>У меня ещё не всё получается, надо стараться!!!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0E009C-D6F3-4462-89F2-BC81F7AF4967}" type="slidenum">
              <a:rPr lang="ru-RU" smtClean="0">
                <a:solidFill>
                  <a:srgbClr val="0B0BDB"/>
                </a:solidFill>
              </a:rPr>
              <a:pPr>
                <a:defRPr/>
              </a:pPr>
              <a:t>23</a:t>
            </a:fld>
            <a:endParaRPr lang="ru-RU">
              <a:solidFill>
                <a:srgbClr val="0B0B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64391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1392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139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139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6" grpId="0" animBg="1"/>
      <p:bldP spid="1392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32656"/>
            <a:ext cx="8229600" cy="151216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800" b="1" dirty="0" smtClean="0"/>
              <a:t>Деление </a:t>
            </a:r>
            <a:r>
              <a:rPr lang="ru-RU" sz="4800" b="1" dirty="0"/>
              <a:t>десятичной дроби на натуральное число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47813" y="1916113"/>
            <a:ext cx="7127875" cy="20177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ru-RU" sz="3600" dirty="0" smtClean="0"/>
          </a:p>
          <a:p>
            <a:r>
              <a:rPr lang="ru-RU" sz="3600" b="1" dirty="0" smtClean="0"/>
              <a:t>Как </a:t>
            </a:r>
            <a:r>
              <a:rPr lang="ru-RU" sz="3600" b="1" dirty="0"/>
              <a:t>разделить десятичную дробь на натуральное число ?</a:t>
            </a:r>
          </a:p>
        </p:txBody>
      </p:sp>
      <p:pic>
        <p:nvPicPr>
          <p:cNvPr id="52228" name="Picture 4" descr="Рисунок1654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8184" y="3573016"/>
            <a:ext cx="2223492" cy="277936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2230" name="Picture 6" descr="Рисунок81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39552" y="4005064"/>
            <a:ext cx="1728713" cy="172871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66B8-31B3-45AE-8095-1F9EA02ED4C3}" type="slidenum">
              <a:rPr lang="ru-RU" smtClean="0">
                <a:solidFill>
                  <a:srgbClr val="FFFFFF"/>
                </a:solidFill>
              </a:rPr>
              <a:pPr/>
              <a:t>3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2003179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274320" lvl="0" indent="-274320">
              <a:lnSpc>
                <a:spcPct val="90000"/>
              </a:lnSpc>
              <a:spcBef>
                <a:spcPct val="20000"/>
              </a:spcBef>
            </a:pPr>
            <a:r>
              <a:rPr lang="ru-RU" sz="2600" b="1" i="1" dirty="0">
                <a:solidFill>
                  <a:schemeClr val="tx1"/>
                </a:solidFill>
                <a:latin typeface="Constantia"/>
                <a:ea typeface="+mn-ea"/>
                <a:cs typeface="+mn-cs"/>
              </a:rPr>
              <a:t>Чтобы разделить десятичную дробь на натуральное число:</a:t>
            </a:r>
            <a:endParaRPr lang="ru-RU" sz="2600" i="1" dirty="0">
              <a:solidFill>
                <a:schemeClr val="tx1"/>
              </a:solidFill>
              <a:latin typeface="Constantia"/>
              <a:ea typeface="+mn-ea"/>
              <a:cs typeface="+mn-cs"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</a:pPr>
            <a:endParaRPr lang="ru-RU" i="1" dirty="0" smtClean="0"/>
          </a:p>
          <a:p>
            <a:pPr>
              <a:lnSpc>
                <a:spcPct val="90000"/>
              </a:lnSpc>
            </a:pPr>
            <a:endParaRPr lang="ru-RU" i="1" dirty="0"/>
          </a:p>
          <a:p>
            <a:pPr>
              <a:lnSpc>
                <a:spcPct val="90000"/>
              </a:lnSpc>
            </a:pPr>
            <a:r>
              <a:rPr lang="ru-RU" b="1" i="1" dirty="0" smtClean="0"/>
              <a:t>разделить </a:t>
            </a:r>
            <a:r>
              <a:rPr lang="ru-RU" b="1" dirty="0"/>
              <a:t>дробь на это число, </a:t>
            </a:r>
            <a:r>
              <a:rPr lang="ru-RU" b="1" i="1" dirty="0"/>
              <a:t>не обращая внимания </a:t>
            </a:r>
            <a:r>
              <a:rPr lang="ru-RU" b="1" dirty="0"/>
              <a:t>на запятую;</a:t>
            </a:r>
          </a:p>
          <a:p>
            <a:pPr>
              <a:lnSpc>
                <a:spcPct val="90000"/>
              </a:lnSpc>
            </a:pPr>
            <a:endParaRPr lang="ru-RU" b="1" dirty="0" smtClean="0"/>
          </a:p>
          <a:p>
            <a:pPr>
              <a:lnSpc>
                <a:spcPct val="90000"/>
              </a:lnSpc>
            </a:pPr>
            <a:r>
              <a:rPr lang="ru-RU" b="1" dirty="0" smtClean="0"/>
              <a:t>поставить </a:t>
            </a:r>
            <a:r>
              <a:rPr lang="ru-RU" b="1" dirty="0"/>
              <a:t>в частном </a:t>
            </a:r>
            <a:r>
              <a:rPr lang="ru-RU" b="1" i="1" dirty="0"/>
              <a:t>запятую, </a:t>
            </a:r>
            <a:r>
              <a:rPr lang="ru-RU" b="1" dirty="0"/>
              <a:t>когда </a:t>
            </a:r>
            <a:r>
              <a:rPr lang="ru-RU" b="1" i="1" dirty="0"/>
              <a:t>кончится </a:t>
            </a:r>
            <a:r>
              <a:rPr lang="ru-RU" b="1" dirty="0"/>
              <a:t>деление </a:t>
            </a:r>
            <a:r>
              <a:rPr lang="ru-RU" b="1" i="1" dirty="0"/>
              <a:t>целой части</a:t>
            </a:r>
            <a:r>
              <a:rPr lang="ru-RU" i="1" dirty="0"/>
              <a:t/>
            </a:r>
            <a:br>
              <a:rPr lang="ru-RU" i="1" dirty="0"/>
            </a:br>
            <a:r>
              <a:rPr lang="ru-RU" i="1" dirty="0"/>
              <a:t/>
            </a:r>
            <a:br>
              <a:rPr lang="ru-RU" i="1" dirty="0"/>
            </a:br>
            <a:endParaRPr lang="ru-RU" i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318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FF3300"/>
                </a:solidFill>
                <a:latin typeface="Comic Sans MS" pitchFamily="66" charset="0"/>
              </a:rPr>
              <a:t>Деление десятичных дробей </a:t>
            </a:r>
            <a:br>
              <a:rPr lang="ru-RU" sz="2800" b="1" dirty="0" smtClean="0">
                <a:solidFill>
                  <a:srgbClr val="FF3300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rgbClr val="FF3300"/>
                </a:solidFill>
                <a:latin typeface="Comic Sans MS" pitchFamily="66" charset="0"/>
              </a:rPr>
              <a:t>на натуральное число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734" y="1703388"/>
            <a:ext cx="8229600" cy="4101876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1066800" y="2514600"/>
            <a:ext cx="739775" cy="914400"/>
            <a:chOff x="1280" y="2260"/>
            <a:chExt cx="1164" cy="1440"/>
          </a:xfrm>
        </p:grpSpPr>
        <p:sp>
          <p:nvSpPr>
            <p:cNvPr id="17416" name="Freeform 6"/>
            <p:cNvSpPr>
              <a:spLocks/>
            </p:cNvSpPr>
            <p:nvPr/>
          </p:nvSpPr>
          <p:spPr bwMode="auto">
            <a:xfrm>
              <a:off x="1280" y="2260"/>
              <a:ext cx="40" cy="1440"/>
            </a:xfrm>
            <a:custGeom>
              <a:avLst/>
              <a:gdLst>
                <a:gd name="T0" fmla="*/ 40 w 40"/>
                <a:gd name="T1" fmla="*/ 0 h 1440"/>
                <a:gd name="T2" fmla="*/ 0 w 40"/>
                <a:gd name="T3" fmla="*/ 1440 h 1440"/>
                <a:gd name="T4" fmla="*/ 0 60000 65536"/>
                <a:gd name="T5" fmla="*/ 0 60000 65536"/>
                <a:gd name="T6" fmla="*/ 0 w 40"/>
                <a:gd name="T7" fmla="*/ 0 h 1440"/>
                <a:gd name="T8" fmla="*/ 40 w 40"/>
                <a:gd name="T9" fmla="*/ 1440 h 144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0" h="1440">
                  <a:moveTo>
                    <a:pt x="40" y="0"/>
                  </a:moveTo>
                  <a:lnTo>
                    <a:pt x="0" y="1440"/>
                  </a:ln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B0BDB"/>
                </a:solidFill>
              </a:endParaRPr>
            </a:p>
          </p:txBody>
        </p:sp>
        <p:sp>
          <p:nvSpPr>
            <p:cNvPr id="17417" name="Freeform 7"/>
            <p:cNvSpPr>
              <a:spLocks/>
            </p:cNvSpPr>
            <p:nvPr/>
          </p:nvSpPr>
          <p:spPr bwMode="auto">
            <a:xfrm>
              <a:off x="1364" y="2624"/>
              <a:ext cx="1080" cy="720"/>
            </a:xfrm>
            <a:custGeom>
              <a:avLst/>
              <a:gdLst>
                <a:gd name="T0" fmla="*/ 0 w 1080"/>
                <a:gd name="T1" fmla="*/ 0 h 720"/>
                <a:gd name="T2" fmla="*/ 176 w 1080"/>
                <a:gd name="T3" fmla="*/ 476 h 720"/>
                <a:gd name="T4" fmla="*/ 396 w 1080"/>
                <a:gd name="T5" fmla="*/ 636 h 720"/>
                <a:gd name="T6" fmla="*/ 1080 w 1080"/>
                <a:gd name="T7" fmla="*/ 720 h 7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80"/>
                <a:gd name="T13" fmla="*/ 0 h 720"/>
                <a:gd name="T14" fmla="*/ 1080 w 1080"/>
                <a:gd name="T15" fmla="*/ 720 h 7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80" h="720">
                  <a:moveTo>
                    <a:pt x="0" y="0"/>
                  </a:moveTo>
                  <a:cubicBezTo>
                    <a:pt x="29" y="79"/>
                    <a:pt x="110" y="370"/>
                    <a:pt x="176" y="476"/>
                  </a:cubicBezTo>
                  <a:cubicBezTo>
                    <a:pt x="242" y="582"/>
                    <a:pt x="245" y="595"/>
                    <a:pt x="396" y="636"/>
                  </a:cubicBezTo>
                  <a:cubicBezTo>
                    <a:pt x="547" y="677"/>
                    <a:pt x="938" y="703"/>
                    <a:pt x="1080" y="720"/>
                  </a:cubicBezTo>
                </a:path>
              </a:pathLst>
            </a:custGeom>
            <a:noFill/>
            <a:ln w="28575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B0BDB"/>
                </a:solidFill>
              </a:endParaRPr>
            </a:p>
          </p:txBody>
        </p:sp>
      </p:grpSp>
      <p:sp>
        <p:nvSpPr>
          <p:cNvPr id="17414" name="Rectangle 8"/>
          <p:cNvSpPr>
            <a:spLocks noChangeArrowheads="1"/>
          </p:cNvSpPr>
          <p:nvPr/>
        </p:nvSpPr>
        <p:spPr bwMode="auto">
          <a:xfrm>
            <a:off x="0" y="1703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B0BDB"/>
              </a:solidFill>
            </a:endParaRPr>
          </a:p>
        </p:txBody>
      </p:sp>
      <p:sp>
        <p:nvSpPr>
          <p:cNvPr id="17415" name="Rectangle 9"/>
          <p:cNvSpPr>
            <a:spLocks noChangeArrowheads="1"/>
          </p:cNvSpPr>
          <p:nvPr/>
        </p:nvSpPr>
        <p:spPr bwMode="auto">
          <a:xfrm>
            <a:off x="0" y="1703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B0BDB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3593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Работа по новой теме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900113" y="1700213"/>
            <a:ext cx="4259262" cy="504825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dirty="0"/>
              <a:t>1,6 : 20 = 0,08 кг</a:t>
            </a:r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endParaRPr lang="ru-RU" dirty="0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900113" y="3057525"/>
            <a:ext cx="2303462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0000"/>
              <a:buFont typeface="Wingdings" pitchFamily="2" charset="2"/>
              <a:buChar char="l"/>
            </a:pPr>
            <a:r>
              <a:rPr lang="ru-RU" sz="3000" dirty="0">
                <a:solidFill>
                  <a:srgbClr val="000000"/>
                </a:solidFill>
                <a:latin typeface="Arial" charset="0"/>
              </a:rPr>
              <a:t>20,7 : 9 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0000"/>
              <a:buFont typeface="Wingdings" pitchFamily="2" charset="2"/>
              <a:buChar char="l"/>
            </a:pPr>
            <a:r>
              <a:rPr lang="ru-RU" sz="3000" dirty="0">
                <a:solidFill>
                  <a:srgbClr val="000000"/>
                </a:solidFill>
                <a:latin typeface="Arial" charset="0"/>
              </a:rPr>
              <a:t>243,2 : 8</a:t>
            </a:r>
            <a:endParaRPr lang="ru-RU" sz="3000" dirty="0">
              <a:solidFill>
                <a:srgbClr val="FF3300"/>
              </a:solidFill>
              <a:latin typeface="Arial" charset="0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0000"/>
              <a:buFont typeface="Wingdings" pitchFamily="2" charset="2"/>
              <a:buChar char="l"/>
            </a:pPr>
            <a:r>
              <a:rPr lang="ru-RU" sz="3000" dirty="0">
                <a:solidFill>
                  <a:srgbClr val="000000"/>
                </a:solidFill>
                <a:latin typeface="Arial" charset="0"/>
              </a:rPr>
              <a:t>88,298 : 7</a:t>
            </a:r>
            <a:endParaRPr lang="ru-RU" sz="3000" dirty="0">
              <a:solidFill>
                <a:srgbClr val="FF3300"/>
              </a:solidFill>
              <a:latin typeface="Arial" charset="0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0000"/>
              <a:buFont typeface="Wingdings" pitchFamily="2" charset="2"/>
              <a:buChar char="l"/>
            </a:pPr>
            <a:r>
              <a:rPr lang="ru-RU" sz="3000" dirty="0">
                <a:solidFill>
                  <a:srgbClr val="000000"/>
                </a:solidFill>
                <a:latin typeface="Arial" charset="0"/>
              </a:rPr>
              <a:t>772,8 : 12 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0000"/>
              <a:buFont typeface="Wingdings" pitchFamily="2" charset="2"/>
              <a:buChar char="l"/>
            </a:pPr>
            <a:r>
              <a:rPr lang="ru-RU" sz="3000" dirty="0">
                <a:solidFill>
                  <a:srgbClr val="000000"/>
                </a:solidFill>
                <a:latin typeface="Arial" charset="0"/>
              </a:rPr>
              <a:t>93,15 : 23 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0000"/>
              <a:buFont typeface="Wingdings" pitchFamily="2" charset="2"/>
              <a:buChar char="l"/>
            </a:pPr>
            <a:r>
              <a:rPr lang="ru-RU" sz="3000" dirty="0">
                <a:solidFill>
                  <a:srgbClr val="000000"/>
                </a:solidFill>
                <a:latin typeface="Arial" charset="0"/>
              </a:rPr>
              <a:t>0,644 : 92</a:t>
            </a:r>
            <a:endParaRPr lang="ru-RU" sz="3000" dirty="0">
              <a:solidFill>
                <a:srgbClr val="FF3300"/>
              </a:solidFill>
              <a:latin typeface="Arial" charset="0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330066"/>
              </a:buClr>
              <a:buSzPct val="70000"/>
              <a:buFont typeface="Wingdings" pitchFamily="2" charset="2"/>
              <a:buChar char="l"/>
            </a:pPr>
            <a:endParaRPr lang="ru-RU" sz="3000" dirty="0">
              <a:solidFill>
                <a:srgbClr val="FF3300"/>
              </a:solidFill>
              <a:latin typeface="Arial" charset="0"/>
            </a:endParaRP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250825" y="1720850"/>
            <a:ext cx="48101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FF3300"/>
                </a:solidFill>
                <a:latin typeface="Arial" charset="0"/>
              </a:rPr>
              <a:t>1.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dirty="0">
              <a:solidFill>
                <a:srgbClr val="FF3300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dirty="0">
              <a:solidFill>
                <a:srgbClr val="FF3300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FF3300"/>
                </a:solidFill>
                <a:latin typeface="Arial" charset="0"/>
              </a:rPr>
              <a:t>2.</a:t>
            </a:r>
          </a:p>
        </p:txBody>
      </p:sp>
      <p:pic>
        <p:nvPicPr>
          <p:cNvPr id="32780" name="Picture 12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115888"/>
            <a:ext cx="1671638" cy="1609725"/>
          </a:xfrm>
          <a:prstGeom prst="rect">
            <a:avLst/>
          </a:prstGeom>
          <a:noFill/>
        </p:spPr>
      </p:pic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3057525" y="3165475"/>
            <a:ext cx="2232025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lnSpc>
                <a:spcPts val="25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sz="3000" dirty="0">
                <a:solidFill>
                  <a:srgbClr val="FF3300"/>
                </a:solidFill>
                <a:latin typeface="Arial" charset="0"/>
              </a:rPr>
              <a:t>= 2,3</a:t>
            </a:r>
          </a:p>
          <a:p>
            <a:pPr fontAlgn="base">
              <a:lnSpc>
                <a:spcPts val="25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sz="3000" dirty="0">
                <a:solidFill>
                  <a:srgbClr val="FF3300"/>
                </a:solidFill>
                <a:latin typeface="Arial" charset="0"/>
              </a:rPr>
              <a:t>= 30,4</a:t>
            </a:r>
          </a:p>
          <a:p>
            <a:pPr fontAlgn="base">
              <a:lnSpc>
                <a:spcPts val="25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sz="3000" dirty="0">
                <a:solidFill>
                  <a:srgbClr val="FF3300"/>
                </a:solidFill>
                <a:latin typeface="Arial" charset="0"/>
              </a:rPr>
              <a:t>=12,614</a:t>
            </a:r>
          </a:p>
          <a:p>
            <a:pPr fontAlgn="base">
              <a:lnSpc>
                <a:spcPts val="25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sz="3000" dirty="0">
                <a:solidFill>
                  <a:srgbClr val="FF3300"/>
                </a:solidFill>
                <a:latin typeface="Arial" charset="0"/>
              </a:rPr>
              <a:t>= 64,4</a:t>
            </a:r>
          </a:p>
          <a:p>
            <a:pPr fontAlgn="base">
              <a:lnSpc>
                <a:spcPts val="25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sz="3000" dirty="0">
                <a:solidFill>
                  <a:srgbClr val="FF3300"/>
                </a:solidFill>
                <a:latin typeface="Arial" charset="0"/>
              </a:rPr>
              <a:t>= 4,05</a:t>
            </a:r>
          </a:p>
          <a:p>
            <a:pPr fontAlgn="base">
              <a:lnSpc>
                <a:spcPts val="25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sz="3000" dirty="0">
                <a:solidFill>
                  <a:srgbClr val="FF3300"/>
                </a:solidFill>
                <a:latin typeface="Arial" charset="0"/>
              </a:rPr>
              <a:t>= 0,007</a:t>
            </a:r>
          </a:p>
          <a:p>
            <a:pPr fontAlgn="base">
              <a:lnSpc>
                <a:spcPts val="2500"/>
              </a:lnSpc>
              <a:spcBef>
                <a:spcPct val="50000"/>
              </a:spcBef>
              <a:spcAft>
                <a:spcPct val="0"/>
              </a:spcAft>
            </a:pPr>
            <a:endParaRPr lang="ru-RU" sz="3000" dirty="0">
              <a:solidFill>
                <a:srgbClr val="FF3300"/>
              </a:solidFill>
              <a:latin typeface="Arial" charset="0"/>
            </a:endParaRPr>
          </a:p>
        </p:txBody>
      </p:sp>
      <p:pic>
        <p:nvPicPr>
          <p:cNvPr id="32783" name="Picture 15" descr="cha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6544" y="2636912"/>
            <a:ext cx="2993131" cy="1987476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9F10-16E8-493F-ABBF-E38C8974A48F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8521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7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7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7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411163"/>
          </a:xfrm>
          <a:gradFill rotWithShape="1">
            <a:gsLst>
              <a:gs pos="0">
                <a:srgbClr val="FFFDA3"/>
              </a:gs>
              <a:gs pos="50000">
                <a:schemeClr val="bg1"/>
              </a:gs>
              <a:gs pos="100000">
                <a:srgbClr val="FFFDA3"/>
              </a:gs>
            </a:gsLst>
            <a:lin ang="5400000" scaled="1"/>
          </a:gra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 smtClean="0">
                <a:solidFill>
                  <a:srgbClr val="FF0000"/>
                </a:solidFill>
                <a:latin typeface="Comic Sans MS" pitchFamily="66" charset="0"/>
              </a:rPr>
              <a:t>Устная проверочная работа</a:t>
            </a:r>
            <a:r>
              <a:rPr lang="ru-RU" sz="4000" smtClean="0"/>
              <a:t> </a:t>
            </a:r>
          </a:p>
        </p:txBody>
      </p:sp>
      <p:sp>
        <p:nvSpPr>
          <p:cNvPr id="5143" name="Rectangle 3"/>
          <p:cNvSpPr>
            <a:spLocks noChangeArrowheads="1"/>
          </p:cNvSpPr>
          <p:nvPr/>
        </p:nvSpPr>
        <p:spPr bwMode="auto">
          <a:xfrm>
            <a:off x="0" y="25288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B0BDB"/>
              </a:solidFill>
            </a:endParaRP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152400" y="1828800"/>
          <a:ext cx="2413000" cy="768350"/>
        </p:xfrm>
        <a:graphic>
          <a:graphicData uri="http://schemas.openxmlformats.org/presentationml/2006/ole">
            <p:oleObj spid="_x0000_s1026" name="Формула" r:id="rId4" imgW="634725" imgH="203112" progId="Equation.3">
              <p:embed/>
            </p:oleObj>
          </a:graphicData>
        </a:graphic>
      </p:graphicFrame>
      <p:graphicFrame>
        <p:nvGraphicFramePr>
          <p:cNvPr id="101381" name="Object 5"/>
          <p:cNvGraphicFramePr>
            <a:graphicFrameLocks noChangeAspect="1"/>
          </p:cNvGraphicFramePr>
          <p:nvPr/>
        </p:nvGraphicFramePr>
        <p:xfrm>
          <a:off x="2590800" y="1828800"/>
          <a:ext cx="869950" cy="769938"/>
        </p:xfrm>
        <a:graphic>
          <a:graphicData uri="http://schemas.openxmlformats.org/presentationml/2006/ole">
            <p:oleObj spid="_x0000_s1027" name="Формула" r:id="rId5" imgW="292320" imgH="254160" progId="Equation.3">
              <p:embed/>
            </p:oleObj>
          </a:graphicData>
        </a:graphic>
      </p:graphicFrame>
      <p:sp>
        <p:nvSpPr>
          <p:cNvPr id="5144" name="Text Box 6"/>
          <p:cNvSpPr txBox="1">
            <a:spLocks noChangeArrowheads="1"/>
          </p:cNvSpPr>
          <p:nvPr/>
        </p:nvSpPr>
        <p:spPr bwMode="auto">
          <a:xfrm>
            <a:off x="914400" y="685800"/>
            <a:ext cx="6781800" cy="457200"/>
          </a:xfrm>
          <a:prstGeom prst="rect">
            <a:avLst/>
          </a:prstGeom>
          <a:solidFill>
            <a:srgbClr val="CCFF3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FF0000"/>
                </a:solidFill>
              </a:rPr>
              <a:t>3.</a:t>
            </a:r>
            <a:r>
              <a:rPr lang="ru-RU" sz="2400" b="1" smtClean="0">
                <a:solidFill>
                  <a:srgbClr val="0B0BDB"/>
                </a:solidFill>
              </a:rPr>
              <a:t> Выполнить деление:</a:t>
            </a:r>
          </a:p>
        </p:txBody>
      </p:sp>
      <p:sp>
        <p:nvSpPr>
          <p:cNvPr id="5145" name="Line 7"/>
          <p:cNvSpPr>
            <a:spLocks noChangeShapeType="1"/>
          </p:cNvSpPr>
          <p:nvPr/>
        </p:nvSpPr>
        <p:spPr bwMode="auto">
          <a:xfrm>
            <a:off x="4495800" y="1143000"/>
            <a:ext cx="0" cy="54102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B0BDB"/>
              </a:solidFill>
            </a:endParaRPr>
          </a:p>
        </p:txBody>
      </p:sp>
      <p:sp>
        <p:nvSpPr>
          <p:cNvPr id="5146" name="Text Box 8"/>
          <p:cNvSpPr txBox="1">
            <a:spLocks noChangeArrowheads="1"/>
          </p:cNvSpPr>
          <p:nvPr/>
        </p:nvSpPr>
        <p:spPr bwMode="auto">
          <a:xfrm>
            <a:off x="1447800" y="1219200"/>
            <a:ext cx="2362200" cy="519113"/>
          </a:xfrm>
          <a:prstGeom prst="rect">
            <a:avLst/>
          </a:prstGeom>
          <a:solidFill>
            <a:srgbClr val="FFFDA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b="1" smtClean="0">
                <a:solidFill>
                  <a:srgbClr val="126507"/>
                </a:solidFill>
              </a:rPr>
              <a:t>Вариант </a:t>
            </a:r>
            <a:r>
              <a:rPr lang="ru-RU" sz="2800" b="1" smtClean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5147" name="Text Box 9"/>
          <p:cNvSpPr txBox="1">
            <a:spLocks noChangeArrowheads="1"/>
          </p:cNvSpPr>
          <p:nvPr/>
        </p:nvSpPr>
        <p:spPr bwMode="auto">
          <a:xfrm>
            <a:off x="5257800" y="1219200"/>
            <a:ext cx="2362200" cy="519113"/>
          </a:xfrm>
          <a:prstGeom prst="rect">
            <a:avLst/>
          </a:prstGeom>
          <a:solidFill>
            <a:srgbClr val="FFFDA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b="1" smtClean="0">
                <a:solidFill>
                  <a:srgbClr val="0B0BDB"/>
                </a:solidFill>
              </a:rPr>
              <a:t>Вариант</a:t>
            </a:r>
            <a:r>
              <a:rPr lang="ru-RU" sz="2800" b="1" smtClean="0">
                <a:solidFill>
                  <a:srgbClr val="126507"/>
                </a:solidFill>
              </a:rPr>
              <a:t> </a:t>
            </a:r>
            <a:r>
              <a:rPr lang="ru-RU" sz="2800" b="1" smtClean="0">
                <a:solidFill>
                  <a:srgbClr val="FF0000"/>
                </a:solidFill>
              </a:rPr>
              <a:t>2</a:t>
            </a:r>
          </a:p>
        </p:txBody>
      </p:sp>
      <p:graphicFrame>
        <p:nvGraphicFramePr>
          <p:cNvPr id="5124" name="Object 10"/>
          <p:cNvGraphicFramePr>
            <a:graphicFrameLocks noChangeAspect="1"/>
          </p:cNvGraphicFramePr>
          <p:nvPr/>
        </p:nvGraphicFramePr>
        <p:xfrm>
          <a:off x="152400" y="2590800"/>
          <a:ext cx="2365375" cy="768350"/>
        </p:xfrm>
        <a:graphic>
          <a:graphicData uri="http://schemas.openxmlformats.org/presentationml/2006/ole">
            <p:oleObj spid="_x0000_s1028" name="Формула" r:id="rId6" imgW="622030" imgH="203112" progId="Equation.3">
              <p:embed/>
            </p:oleObj>
          </a:graphicData>
        </a:graphic>
      </p:graphicFrame>
      <p:graphicFrame>
        <p:nvGraphicFramePr>
          <p:cNvPr id="101387" name="Object 11"/>
          <p:cNvGraphicFramePr>
            <a:graphicFrameLocks noChangeAspect="1"/>
          </p:cNvGraphicFramePr>
          <p:nvPr/>
        </p:nvGraphicFramePr>
        <p:xfrm>
          <a:off x="2438400" y="2590800"/>
          <a:ext cx="869950" cy="769938"/>
        </p:xfrm>
        <a:graphic>
          <a:graphicData uri="http://schemas.openxmlformats.org/presentationml/2006/ole">
            <p:oleObj spid="_x0000_s1029" name="Формула" r:id="rId7" imgW="292320" imgH="254160" progId="Equation.3">
              <p:embed/>
            </p:oleObj>
          </a:graphicData>
        </a:graphic>
      </p:graphicFrame>
      <p:graphicFrame>
        <p:nvGraphicFramePr>
          <p:cNvPr id="5126" name="Object 12"/>
          <p:cNvGraphicFramePr>
            <a:graphicFrameLocks noChangeAspect="1"/>
          </p:cNvGraphicFramePr>
          <p:nvPr/>
        </p:nvGraphicFramePr>
        <p:xfrm>
          <a:off x="152400" y="3352800"/>
          <a:ext cx="2266950" cy="768350"/>
        </p:xfrm>
        <a:graphic>
          <a:graphicData uri="http://schemas.openxmlformats.org/presentationml/2006/ole">
            <p:oleObj spid="_x0000_s1030" name="Формула" r:id="rId8" imgW="596641" imgH="203112" progId="Equation.3">
              <p:embed/>
            </p:oleObj>
          </a:graphicData>
        </a:graphic>
      </p:graphicFrame>
      <p:graphicFrame>
        <p:nvGraphicFramePr>
          <p:cNvPr id="101389" name="Object 13"/>
          <p:cNvGraphicFramePr>
            <a:graphicFrameLocks noChangeAspect="1"/>
          </p:cNvGraphicFramePr>
          <p:nvPr/>
        </p:nvGraphicFramePr>
        <p:xfrm>
          <a:off x="2362200" y="3276600"/>
          <a:ext cx="958850" cy="849313"/>
        </p:xfrm>
        <a:graphic>
          <a:graphicData uri="http://schemas.openxmlformats.org/presentationml/2006/ole">
            <p:oleObj spid="_x0000_s1031" name="Формула" r:id="rId9" imgW="292320" imgH="254160" progId="Equation.3">
              <p:embed/>
            </p:oleObj>
          </a:graphicData>
        </a:graphic>
      </p:graphicFrame>
      <p:graphicFrame>
        <p:nvGraphicFramePr>
          <p:cNvPr id="5128" name="Object 14"/>
          <p:cNvGraphicFramePr>
            <a:graphicFrameLocks noChangeAspect="1"/>
          </p:cNvGraphicFramePr>
          <p:nvPr/>
        </p:nvGraphicFramePr>
        <p:xfrm>
          <a:off x="152400" y="4114800"/>
          <a:ext cx="2508250" cy="768350"/>
        </p:xfrm>
        <a:graphic>
          <a:graphicData uri="http://schemas.openxmlformats.org/presentationml/2006/ole">
            <p:oleObj spid="_x0000_s1032" name="Формула" r:id="rId10" imgW="660113" imgH="203112" progId="Equation.3">
              <p:embed/>
            </p:oleObj>
          </a:graphicData>
        </a:graphic>
      </p:graphicFrame>
      <p:graphicFrame>
        <p:nvGraphicFramePr>
          <p:cNvPr id="101391" name="Object 15"/>
          <p:cNvGraphicFramePr>
            <a:graphicFrameLocks noChangeAspect="1"/>
          </p:cNvGraphicFramePr>
          <p:nvPr/>
        </p:nvGraphicFramePr>
        <p:xfrm>
          <a:off x="2514600" y="4038600"/>
          <a:ext cx="1108075" cy="849313"/>
        </p:xfrm>
        <a:graphic>
          <a:graphicData uri="http://schemas.openxmlformats.org/presentationml/2006/ole">
            <p:oleObj spid="_x0000_s1033" name="Формула" r:id="rId11" imgW="292320" imgH="254160" progId="Equation.3">
              <p:embed/>
            </p:oleObj>
          </a:graphicData>
        </a:graphic>
      </p:graphicFrame>
      <p:graphicFrame>
        <p:nvGraphicFramePr>
          <p:cNvPr id="5130" name="Object 16"/>
          <p:cNvGraphicFramePr>
            <a:graphicFrameLocks noChangeAspect="1"/>
          </p:cNvGraphicFramePr>
          <p:nvPr/>
        </p:nvGraphicFramePr>
        <p:xfrm>
          <a:off x="152400" y="4876800"/>
          <a:ext cx="2701925" cy="768350"/>
        </p:xfrm>
        <a:graphic>
          <a:graphicData uri="http://schemas.openxmlformats.org/presentationml/2006/ole">
            <p:oleObj spid="_x0000_s1034" name="Формула" r:id="rId12" imgW="710891" imgH="203112" progId="Equation.3">
              <p:embed/>
            </p:oleObj>
          </a:graphicData>
        </a:graphic>
      </p:graphicFrame>
      <p:graphicFrame>
        <p:nvGraphicFramePr>
          <p:cNvPr id="101393" name="Object 17"/>
          <p:cNvGraphicFramePr>
            <a:graphicFrameLocks noChangeAspect="1"/>
          </p:cNvGraphicFramePr>
          <p:nvPr/>
        </p:nvGraphicFramePr>
        <p:xfrm>
          <a:off x="2819400" y="4800600"/>
          <a:ext cx="1590675" cy="914400"/>
        </p:xfrm>
        <a:graphic>
          <a:graphicData uri="http://schemas.openxmlformats.org/presentationml/2006/ole">
            <p:oleObj spid="_x0000_s1035" name="Формула" r:id="rId13" imgW="393840" imgH="254160" progId="Equation.3">
              <p:embed/>
            </p:oleObj>
          </a:graphicData>
        </a:graphic>
      </p:graphicFrame>
      <p:graphicFrame>
        <p:nvGraphicFramePr>
          <p:cNvPr id="5132" name="Object 18"/>
          <p:cNvGraphicFramePr>
            <a:graphicFrameLocks noChangeAspect="1"/>
          </p:cNvGraphicFramePr>
          <p:nvPr/>
        </p:nvGraphicFramePr>
        <p:xfrm>
          <a:off x="4800600" y="1905000"/>
          <a:ext cx="1928813" cy="654050"/>
        </p:xfrm>
        <a:graphic>
          <a:graphicData uri="http://schemas.openxmlformats.org/presentationml/2006/ole">
            <p:oleObj spid="_x0000_s1036" name="Формула" r:id="rId14" imgW="596641" imgH="203112" progId="Equation.3">
              <p:embed/>
            </p:oleObj>
          </a:graphicData>
        </a:graphic>
      </p:graphicFrame>
      <p:graphicFrame>
        <p:nvGraphicFramePr>
          <p:cNvPr id="101395" name="Object 19"/>
          <p:cNvGraphicFramePr>
            <a:graphicFrameLocks noChangeAspect="1"/>
          </p:cNvGraphicFramePr>
          <p:nvPr/>
        </p:nvGraphicFramePr>
        <p:xfrm>
          <a:off x="6781800" y="1905000"/>
          <a:ext cx="739775" cy="655638"/>
        </p:xfrm>
        <a:graphic>
          <a:graphicData uri="http://schemas.openxmlformats.org/presentationml/2006/ole">
            <p:oleObj spid="_x0000_s1037" name="Формула" r:id="rId15" imgW="292320" imgH="254160" progId="Equation.3">
              <p:embed/>
            </p:oleObj>
          </a:graphicData>
        </a:graphic>
      </p:graphicFrame>
      <p:graphicFrame>
        <p:nvGraphicFramePr>
          <p:cNvPr id="5134" name="Object 20"/>
          <p:cNvGraphicFramePr>
            <a:graphicFrameLocks noChangeAspect="1"/>
          </p:cNvGraphicFramePr>
          <p:nvPr/>
        </p:nvGraphicFramePr>
        <p:xfrm>
          <a:off x="4724400" y="2667000"/>
          <a:ext cx="2093913" cy="654050"/>
        </p:xfrm>
        <a:graphic>
          <a:graphicData uri="http://schemas.openxmlformats.org/presentationml/2006/ole">
            <p:oleObj spid="_x0000_s1038" name="Формула" r:id="rId16" imgW="647419" imgH="203112" progId="Equation.3">
              <p:embed/>
            </p:oleObj>
          </a:graphicData>
        </a:graphic>
      </p:graphicFrame>
      <p:graphicFrame>
        <p:nvGraphicFramePr>
          <p:cNvPr id="101397" name="Object 21"/>
          <p:cNvGraphicFramePr>
            <a:graphicFrameLocks noChangeAspect="1"/>
          </p:cNvGraphicFramePr>
          <p:nvPr/>
        </p:nvGraphicFramePr>
        <p:xfrm>
          <a:off x="6858000" y="2667000"/>
          <a:ext cx="741363" cy="655638"/>
        </p:xfrm>
        <a:graphic>
          <a:graphicData uri="http://schemas.openxmlformats.org/presentationml/2006/ole">
            <p:oleObj spid="_x0000_s1039" name="Формула" r:id="rId17" imgW="292320" imgH="254160" progId="Equation.3">
              <p:embed/>
            </p:oleObj>
          </a:graphicData>
        </a:graphic>
      </p:graphicFrame>
      <p:graphicFrame>
        <p:nvGraphicFramePr>
          <p:cNvPr id="5136" name="Object 22"/>
          <p:cNvGraphicFramePr>
            <a:graphicFrameLocks noChangeAspect="1"/>
          </p:cNvGraphicFramePr>
          <p:nvPr/>
        </p:nvGraphicFramePr>
        <p:xfrm>
          <a:off x="4800600" y="3429000"/>
          <a:ext cx="2051050" cy="654050"/>
        </p:xfrm>
        <a:graphic>
          <a:graphicData uri="http://schemas.openxmlformats.org/presentationml/2006/ole">
            <p:oleObj spid="_x0000_s1040" name="Формула" r:id="rId18" imgW="634725" imgH="203112" progId="Equation.3">
              <p:embed/>
            </p:oleObj>
          </a:graphicData>
        </a:graphic>
      </p:graphicFrame>
      <p:graphicFrame>
        <p:nvGraphicFramePr>
          <p:cNvPr id="101399" name="Object 23"/>
          <p:cNvGraphicFramePr>
            <a:graphicFrameLocks noChangeAspect="1"/>
          </p:cNvGraphicFramePr>
          <p:nvPr/>
        </p:nvGraphicFramePr>
        <p:xfrm>
          <a:off x="6858000" y="3352800"/>
          <a:ext cx="814388" cy="722313"/>
        </p:xfrm>
        <a:graphic>
          <a:graphicData uri="http://schemas.openxmlformats.org/presentationml/2006/ole">
            <p:oleObj spid="_x0000_s1041" name="Формула" r:id="rId19" imgW="292320" imgH="254160" progId="Equation.3">
              <p:embed/>
            </p:oleObj>
          </a:graphicData>
        </a:graphic>
      </p:graphicFrame>
      <p:graphicFrame>
        <p:nvGraphicFramePr>
          <p:cNvPr id="5138" name="Object 24"/>
          <p:cNvGraphicFramePr>
            <a:graphicFrameLocks noChangeAspect="1"/>
          </p:cNvGraphicFramePr>
          <p:nvPr/>
        </p:nvGraphicFramePr>
        <p:xfrm>
          <a:off x="4800600" y="4191000"/>
          <a:ext cx="1930400" cy="654050"/>
        </p:xfrm>
        <a:graphic>
          <a:graphicData uri="http://schemas.openxmlformats.org/presentationml/2006/ole">
            <p:oleObj spid="_x0000_s1042" name="Формула" r:id="rId20" imgW="596641" imgH="203112" progId="Equation.3">
              <p:embed/>
            </p:oleObj>
          </a:graphicData>
        </a:graphic>
      </p:graphicFrame>
      <p:graphicFrame>
        <p:nvGraphicFramePr>
          <p:cNvPr id="101401" name="Object 25"/>
          <p:cNvGraphicFramePr>
            <a:graphicFrameLocks noChangeAspect="1"/>
          </p:cNvGraphicFramePr>
          <p:nvPr/>
        </p:nvGraphicFramePr>
        <p:xfrm>
          <a:off x="6781800" y="4114800"/>
          <a:ext cx="939800" cy="722313"/>
        </p:xfrm>
        <a:graphic>
          <a:graphicData uri="http://schemas.openxmlformats.org/presentationml/2006/ole">
            <p:oleObj spid="_x0000_s1043" name="Формула" r:id="rId21" imgW="292320" imgH="254160" progId="Equation.3">
              <p:embed/>
            </p:oleObj>
          </a:graphicData>
        </a:graphic>
      </p:graphicFrame>
      <p:graphicFrame>
        <p:nvGraphicFramePr>
          <p:cNvPr id="5140" name="Object 26"/>
          <p:cNvGraphicFramePr>
            <a:graphicFrameLocks noChangeAspect="1"/>
          </p:cNvGraphicFramePr>
          <p:nvPr/>
        </p:nvGraphicFramePr>
        <p:xfrm>
          <a:off x="4876800" y="4953000"/>
          <a:ext cx="2279650" cy="649288"/>
        </p:xfrm>
        <a:graphic>
          <a:graphicData uri="http://schemas.openxmlformats.org/presentationml/2006/ole">
            <p:oleObj spid="_x0000_s1044" name="Формула" r:id="rId22" imgW="710891" imgH="203112" progId="Equation.3">
              <p:embed/>
            </p:oleObj>
          </a:graphicData>
        </a:graphic>
      </p:graphicFrame>
      <p:graphicFrame>
        <p:nvGraphicFramePr>
          <p:cNvPr id="101403" name="Object 27"/>
          <p:cNvGraphicFramePr>
            <a:graphicFrameLocks noChangeAspect="1"/>
          </p:cNvGraphicFramePr>
          <p:nvPr/>
        </p:nvGraphicFramePr>
        <p:xfrm>
          <a:off x="7086600" y="4876800"/>
          <a:ext cx="1196975" cy="688975"/>
        </p:xfrm>
        <a:graphic>
          <a:graphicData uri="http://schemas.openxmlformats.org/presentationml/2006/ole">
            <p:oleObj spid="_x0000_s1045" name="Формула" r:id="rId23" imgW="393840" imgH="254160" progId="Equation.3">
              <p:embed/>
            </p:oleObj>
          </a:graphicData>
        </a:graphic>
      </p:graphicFrame>
      <p:sp>
        <p:nvSpPr>
          <p:cNvPr id="101404" name="Text Box 28"/>
          <p:cNvSpPr txBox="1">
            <a:spLocks noChangeArrowheads="1"/>
          </p:cNvSpPr>
          <p:nvPr/>
        </p:nvSpPr>
        <p:spPr bwMode="auto">
          <a:xfrm>
            <a:off x="6248400" y="457200"/>
            <a:ext cx="2438400" cy="701675"/>
          </a:xfrm>
          <a:prstGeom prst="rect">
            <a:avLst/>
          </a:prstGeom>
          <a:solidFill>
            <a:srgbClr val="F1F98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kumimoji="1" lang="ru-RU" sz="4000" b="1" smtClean="0">
                <a:solidFill>
                  <a:srgbClr val="CC3300"/>
                </a:solidFill>
                <a:latin typeface="Mistral" pitchFamily="66" charset="0"/>
              </a:rPr>
              <a:t>Проверка!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8154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IKTAK0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40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2"/>
          <p:cNvSpPr>
            <a:spLocks noChangeShapeType="1"/>
          </p:cNvSpPr>
          <p:nvPr/>
        </p:nvSpPr>
        <p:spPr bwMode="auto">
          <a:xfrm>
            <a:off x="3062288" y="1806575"/>
            <a:ext cx="360362" cy="360363"/>
          </a:xfrm>
          <a:prstGeom prst="line">
            <a:avLst/>
          </a:prstGeom>
          <a:noFill/>
          <a:ln w="38100">
            <a:solidFill>
              <a:srgbClr val="FFFF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14124">
                  <a:lumMod val="75000"/>
                </a:srgbClr>
              </a:solidFill>
              <a:latin typeface="Trebuchet MS"/>
            </a:endParaRPr>
          </a:p>
        </p:txBody>
      </p:sp>
      <p:sp>
        <p:nvSpPr>
          <p:cNvPr id="11267" name="Line 3"/>
          <p:cNvSpPr>
            <a:spLocks noChangeShapeType="1"/>
          </p:cNvSpPr>
          <p:nvPr/>
        </p:nvSpPr>
        <p:spPr bwMode="auto">
          <a:xfrm>
            <a:off x="3638550" y="1806575"/>
            <a:ext cx="360363" cy="360363"/>
          </a:xfrm>
          <a:prstGeom prst="line">
            <a:avLst/>
          </a:prstGeom>
          <a:noFill/>
          <a:ln w="38100">
            <a:solidFill>
              <a:srgbClr val="FFFF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14124">
                  <a:lumMod val="75000"/>
                </a:srgbClr>
              </a:solidFill>
              <a:latin typeface="Trebuchet MS"/>
            </a:endParaRP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4214813" y="1806575"/>
            <a:ext cx="360362" cy="360363"/>
          </a:xfrm>
          <a:prstGeom prst="line">
            <a:avLst/>
          </a:prstGeom>
          <a:noFill/>
          <a:ln w="38100">
            <a:solidFill>
              <a:srgbClr val="FFFF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14124">
                  <a:lumMod val="75000"/>
                </a:srgbClr>
              </a:solidFill>
              <a:latin typeface="Trebuchet MS"/>
            </a:endParaRPr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4791075" y="1806575"/>
            <a:ext cx="360363" cy="360363"/>
          </a:xfrm>
          <a:prstGeom prst="line">
            <a:avLst/>
          </a:prstGeom>
          <a:noFill/>
          <a:ln w="38100">
            <a:solidFill>
              <a:srgbClr val="FFFF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14124">
                  <a:lumMod val="75000"/>
                </a:srgbClr>
              </a:solidFill>
              <a:latin typeface="Trebuchet MS"/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208338" y="2095500"/>
            <a:ext cx="25923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b="1">
                <a:solidFill>
                  <a:srgbClr val="F14124">
                    <a:lumMod val="75000"/>
                  </a:srgbClr>
                </a:solidFill>
                <a:latin typeface="Trebuchet MS"/>
              </a:rPr>
              <a:t>5 6 ,7 8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776538" y="982663"/>
            <a:ext cx="259238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b="1">
                <a:solidFill>
                  <a:srgbClr val="F14124">
                    <a:lumMod val="75000"/>
                  </a:srgbClr>
                </a:solidFill>
                <a:latin typeface="Trebuchet MS"/>
              </a:rPr>
              <a:t>5 6 7, 8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074862" y="4383088"/>
            <a:ext cx="41481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800" b="1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567</a:t>
            </a:r>
            <a:r>
              <a:rPr lang="ru-RU" sz="4800" b="1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,</a:t>
            </a:r>
            <a:r>
              <a:rPr lang="en-US" sz="4800" b="1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8</a:t>
            </a:r>
            <a:r>
              <a:rPr lang="ru-RU" sz="4800" b="1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 </a:t>
            </a:r>
            <a:r>
              <a:rPr lang="ru-RU" sz="4800" b="1" dirty="0" smtClean="0">
                <a:solidFill>
                  <a:srgbClr val="C00000"/>
                </a:solidFill>
                <a:latin typeface="Trebuchet MS"/>
                <a:cs typeface="Arial" charset="0"/>
              </a:rPr>
              <a:t>: 10</a:t>
            </a:r>
            <a:r>
              <a:rPr lang="ru-RU" sz="4800" b="1" dirty="0" smtClean="0">
                <a:solidFill>
                  <a:srgbClr val="F14124">
                    <a:lumMod val="75000"/>
                  </a:srgbClr>
                </a:solidFill>
                <a:latin typeface="Trebuchet MS"/>
                <a:cs typeface="Arial" charset="0"/>
              </a:rPr>
              <a:t>=</a:t>
            </a:r>
            <a:endParaRPr lang="en-US" sz="4800" b="1" dirty="0">
              <a:solidFill>
                <a:srgbClr val="F14124">
                  <a:lumMod val="75000"/>
                </a:srgbClr>
              </a:solidFill>
              <a:latin typeface="Trebuchet MS"/>
              <a:cs typeface="Arial" charset="0"/>
            </a:endParaRPr>
          </a:p>
        </p:txBody>
      </p:sp>
      <p:sp>
        <p:nvSpPr>
          <p:cNvPr id="11273" name="Freeform 9"/>
          <p:cNvSpPr>
            <a:spLocks/>
          </p:cNvSpPr>
          <p:nvPr/>
        </p:nvSpPr>
        <p:spPr bwMode="auto">
          <a:xfrm>
            <a:off x="2794000" y="5030788"/>
            <a:ext cx="360363" cy="714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6" y="45"/>
              </a:cxn>
              <a:cxn ang="0">
                <a:pos x="136" y="91"/>
              </a:cxn>
              <a:cxn ang="0">
                <a:pos x="227" y="45"/>
              </a:cxn>
              <a:cxn ang="0">
                <a:pos x="273" y="0"/>
              </a:cxn>
            </a:cxnLst>
            <a:rect l="0" t="0" r="r" b="b"/>
            <a:pathLst>
              <a:path w="273" h="91">
                <a:moveTo>
                  <a:pt x="0" y="0"/>
                </a:moveTo>
                <a:cubicBezTo>
                  <a:pt x="11" y="15"/>
                  <a:pt x="23" y="30"/>
                  <a:pt x="46" y="45"/>
                </a:cubicBezTo>
                <a:cubicBezTo>
                  <a:pt x="69" y="60"/>
                  <a:pt x="106" y="91"/>
                  <a:pt x="136" y="91"/>
                </a:cubicBezTo>
                <a:cubicBezTo>
                  <a:pt x="166" y="91"/>
                  <a:pt x="204" y="60"/>
                  <a:pt x="227" y="45"/>
                </a:cubicBezTo>
                <a:cubicBezTo>
                  <a:pt x="250" y="30"/>
                  <a:pt x="258" y="7"/>
                  <a:pt x="273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14124">
                  <a:lumMod val="75000"/>
                </a:srgbClr>
              </a:solidFill>
              <a:latin typeface="Trebuchet MS"/>
            </a:endParaRP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6432701" y="4383088"/>
            <a:ext cx="171291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800" b="1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56</a:t>
            </a:r>
            <a:r>
              <a:rPr lang="ru-RU" sz="4800" b="1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,</a:t>
            </a:r>
            <a:r>
              <a:rPr lang="en-US" sz="4800" b="1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78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1714499" y="5429250"/>
            <a:ext cx="4718201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800" b="1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567</a:t>
            </a:r>
            <a:r>
              <a:rPr lang="ru-RU" sz="4800" b="1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,</a:t>
            </a:r>
            <a:r>
              <a:rPr lang="en-US" sz="4800" b="1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8</a:t>
            </a:r>
            <a:r>
              <a:rPr lang="ru-RU" sz="4800" b="1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 </a:t>
            </a:r>
            <a:r>
              <a:rPr lang="ru-RU" sz="4800" b="1" dirty="0">
                <a:solidFill>
                  <a:srgbClr val="F14124">
                    <a:lumMod val="75000"/>
                  </a:srgbClr>
                </a:solidFill>
                <a:latin typeface="Trebuchet MS"/>
                <a:cs typeface="Arial" charset="0"/>
              </a:rPr>
              <a:t>: </a:t>
            </a:r>
            <a:r>
              <a:rPr lang="ru-RU" sz="4800" b="1" dirty="0">
                <a:solidFill>
                  <a:srgbClr val="C00000"/>
                </a:solidFill>
                <a:latin typeface="Trebuchet MS"/>
                <a:cs typeface="Arial" charset="0"/>
              </a:rPr>
              <a:t>100</a:t>
            </a:r>
            <a:r>
              <a:rPr lang="ru-RU" sz="4800" b="1" dirty="0">
                <a:solidFill>
                  <a:srgbClr val="F14124">
                    <a:lumMod val="75000"/>
                  </a:srgbClr>
                </a:solidFill>
                <a:latin typeface="Trebuchet MS"/>
                <a:cs typeface="Arial" charset="0"/>
              </a:rPr>
              <a:t> =</a:t>
            </a:r>
            <a:endParaRPr lang="en-US" sz="4800" b="1" dirty="0">
              <a:solidFill>
                <a:srgbClr val="F14124">
                  <a:lumMod val="75000"/>
                </a:srgbClr>
              </a:solidFill>
              <a:latin typeface="Trebuchet MS"/>
              <a:cs typeface="Arial" charset="0"/>
            </a:endParaRP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6479735" y="5430838"/>
            <a:ext cx="171291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800" b="1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5</a:t>
            </a:r>
            <a:r>
              <a:rPr lang="ru-RU" sz="4800" b="1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,</a:t>
            </a:r>
            <a:r>
              <a:rPr lang="en-US" sz="4800" b="1" dirty="0">
                <a:solidFill>
                  <a:srgbClr val="F14124">
                    <a:lumMod val="75000"/>
                  </a:srgbClr>
                </a:solidFill>
                <a:latin typeface="Trebuchet MS"/>
              </a:rPr>
              <a:t>678</a:t>
            </a:r>
          </a:p>
        </p:txBody>
      </p:sp>
      <p:sp>
        <p:nvSpPr>
          <p:cNvPr id="11277" name="Freeform 13"/>
          <p:cNvSpPr>
            <a:spLocks/>
          </p:cNvSpPr>
          <p:nvPr/>
        </p:nvSpPr>
        <p:spPr bwMode="auto">
          <a:xfrm>
            <a:off x="2433638" y="6151563"/>
            <a:ext cx="360362" cy="714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6" y="45"/>
              </a:cxn>
              <a:cxn ang="0">
                <a:pos x="136" y="91"/>
              </a:cxn>
              <a:cxn ang="0">
                <a:pos x="227" y="45"/>
              </a:cxn>
              <a:cxn ang="0">
                <a:pos x="273" y="0"/>
              </a:cxn>
            </a:cxnLst>
            <a:rect l="0" t="0" r="r" b="b"/>
            <a:pathLst>
              <a:path w="273" h="91">
                <a:moveTo>
                  <a:pt x="0" y="0"/>
                </a:moveTo>
                <a:cubicBezTo>
                  <a:pt x="11" y="15"/>
                  <a:pt x="23" y="30"/>
                  <a:pt x="46" y="45"/>
                </a:cubicBezTo>
                <a:cubicBezTo>
                  <a:pt x="69" y="60"/>
                  <a:pt x="106" y="91"/>
                  <a:pt x="136" y="91"/>
                </a:cubicBezTo>
                <a:cubicBezTo>
                  <a:pt x="166" y="91"/>
                  <a:pt x="204" y="60"/>
                  <a:pt x="227" y="45"/>
                </a:cubicBezTo>
                <a:cubicBezTo>
                  <a:pt x="250" y="30"/>
                  <a:pt x="258" y="7"/>
                  <a:pt x="273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14124">
                  <a:lumMod val="75000"/>
                </a:srgbClr>
              </a:solidFill>
              <a:latin typeface="Trebuchet MS"/>
            </a:endParaRPr>
          </a:p>
        </p:txBody>
      </p:sp>
      <p:sp>
        <p:nvSpPr>
          <p:cNvPr id="11278" name="Freeform 14"/>
          <p:cNvSpPr>
            <a:spLocks/>
          </p:cNvSpPr>
          <p:nvPr/>
        </p:nvSpPr>
        <p:spPr bwMode="auto">
          <a:xfrm>
            <a:off x="2144713" y="6151563"/>
            <a:ext cx="360362" cy="714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6" y="45"/>
              </a:cxn>
              <a:cxn ang="0">
                <a:pos x="136" y="91"/>
              </a:cxn>
              <a:cxn ang="0">
                <a:pos x="227" y="45"/>
              </a:cxn>
              <a:cxn ang="0">
                <a:pos x="273" y="0"/>
              </a:cxn>
            </a:cxnLst>
            <a:rect l="0" t="0" r="r" b="b"/>
            <a:pathLst>
              <a:path w="273" h="91">
                <a:moveTo>
                  <a:pt x="0" y="0"/>
                </a:moveTo>
                <a:cubicBezTo>
                  <a:pt x="11" y="15"/>
                  <a:pt x="23" y="30"/>
                  <a:pt x="46" y="45"/>
                </a:cubicBezTo>
                <a:cubicBezTo>
                  <a:pt x="69" y="60"/>
                  <a:pt x="106" y="91"/>
                  <a:pt x="136" y="91"/>
                </a:cubicBezTo>
                <a:cubicBezTo>
                  <a:pt x="166" y="91"/>
                  <a:pt x="204" y="60"/>
                  <a:pt x="227" y="45"/>
                </a:cubicBezTo>
                <a:cubicBezTo>
                  <a:pt x="250" y="30"/>
                  <a:pt x="258" y="7"/>
                  <a:pt x="273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14124">
                  <a:lumMod val="75000"/>
                </a:srgbClr>
              </a:solidFill>
              <a:latin typeface="Trebuchet MS"/>
            </a:endParaRPr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4000500" y="3214688"/>
            <a:ext cx="22225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800" b="1">
                <a:solidFill>
                  <a:srgbClr val="F14124">
                    <a:lumMod val="75000"/>
                  </a:srgbClr>
                </a:solidFill>
                <a:latin typeface="Trebuchet MS"/>
              </a:rPr>
              <a:t>5</a:t>
            </a:r>
            <a:r>
              <a:rPr lang="ru-RU" sz="4800" b="1">
                <a:solidFill>
                  <a:srgbClr val="F14124">
                    <a:lumMod val="75000"/>
                  </a:srgbClr>
                </a:solidFill>
                <a:latin typeface="Trebuchet MS"/>
              </a:rPr>
              <a:t>,</a:t>
            </a:r>
            <a:r>
              <a:rPr lang="en-US" sz="4800" b="1">
                <a:solidFill>
                  <a:srgbClr val="F14124">
                    <a:lumMod val="75000"/>
                  </a:srgbClr>
                </a:solidFill>
                <a:latin typeface="Trebuchet MS"/>
              </a:rPr>
              <a:t> 6 7 8</a:t>
            </a:r>
          </a:p>
        </p:txBody>
      </p:sp>
      <p:sp>
        <p:nvSpPr>
          <p:cNvPr id="11280" name="Line 16"/>
          <p:cNvSpPr>
            <a:spLocks noChangeShapeType="1"/>
          </p:cNvSpPr>
          <p:nvPr/>
        </p:nvSpPr>
        <p:spPr bwMode="auto">
          <a:xfrm>
            <a:off x="3065463" y="1846263"/>
            <a:ext cx="1150937" cy="1441450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14124">
                  <a:lumMod val="75000"/>
                </a:srgbClr>
              </a:solidFill>
              <a:latin typeface="Trebuchet MS"/>
            </a:endParaRPr>
          </a:p>
        </p:txBody>
      </p:sp>
      <p:sp>
        <p:nvSpPr>
          <p:cNvPr id="11281" name="Line 17"/>
          <p:cNvSpPr>
            <a:spLocks noChangeShapeType="1"/>
          </p:cNvSpPr>
          <p:nvPr/>
        </p:nvSpPr>
        <p:spPr bwMode="auto">
          <a:xfrm>
            <a:off x="3641725" y="1846263"/>
            <a:ext cx="1150938" cy="1441450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14124">
                  <a:lumMod val="75000"/>
                </a:srgbClr>
              </a:solidFill>
              <a:latin typeface="Trebuchet MS"/>
            </a:endParaRPr>
          </a:p>
        </p:txBody>
      </p:sp>
      <p:sp>
        <p:nvSpPr>
          <p:cNvPr id="11282" name="Line 18"/>
          <p:cNvSpPr>
            <a:spLocks noChangeShapeType="1"/>
          </p:cNvSpPr>
          <p:nvPr/>
        </p:nvSpPr>
        <p:spPr bwMode="auto">
          <a:xfrm>
            <a:off x="4144963" y="1774825"/>
            <a:ext cx="1223962" cy="1512888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14124">
                  <a:lumMod val="75000"/>
                </a:srgbClr>
              </a:solidFill>
              <a:latin typeface="Trebuchet MS"/>
            </a:endParaRPr>
          </a:p>
        </p:txBody>
      </p:sp>
      <p:sp>
        <p:nvSpPr>
          <p:cNvPr id="11283" name="Line 19"/>
          <p:cNvSpPr>
            <a:spLocks noChangeShapeType="1"/>
          </p:cNvSpPr>
          <p:nvPr/>
        </p:nvSpPr>
        <p:spPr bwMode="auto">
          <a:xfrm>
            <a:off x="4792663" y="1774825"/>
            <a:ext cx="1152525" cy="1512888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14124">
                  <a:lumMod val="75000"/>
                </a:srgbClr>
              </a:solidFill>
              <a:latin typeface="Trebuchet MS"/>
            </a:endParaRPr>
          </a:p>
        </p:txBody>
      </p:sp>
      <p:sp>
        <p:nvSpPr>
          <p:cNvPr id="11284" name="Freeform 20"/>
          <p:cNvSpPr>
            <a:spLocks/>
          </p:cNvSpPr>
          <p:nvPr/>
        </p:nvSpPr>
        <p:spPr bwMode="auto">
          <a:xfrm>
            <a:off x="3857625" y="1666875"/>
            <a:ext cx="360363" cy="69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6" y="45"/>
              </a:cxn>
              <a:cxn ang="0">
                <a:pos x="136" y="91"/>
              </a:cxn>
              <a:cxn ang="0">
                <a:pos x="227" y="45"/>
              </a:cxn>
              <a:cxn ang="0">
                <a:pos x="273" y="0"/>
              </a:cxn>
            </a:cxnLst>
            <a:rect l="0" t="0" r="r" b="b"/>
            <a:pathLst>
              <a:path w="273" h="91">
                <a:moveTo>
                  <a:pt x="0" y="0"/>
                </a:moveTo>
                <a:cubicBezTo>
                  <a:pt x="11" y="15"/>
                  <a:pt x="23" y="30"/>
                  <a:pt x="46" y="45"/>
                </a:cubicBezTo>
                <a:cubicBezTo>
                  <a:pt x="69" y="60"/>
                  <a:pt x="106" y="91"/>
                  <a:pt x="136" y="91"/>
                </a:cubicBezTo>
                <a:cubicBezTo>
                  <a:pt x="166" y="91"/>
                  <a:pt x="204" y="60"/>
                  <a:pt x="227" y="45"/>
                </a:cubicBezTo>
                <a:cubicBezTo>
                  <a:pt x="250" y="30"/>
                  <a:pt x="258" y="7"/>
                  <a:pt x="273" y="0"/>
                </a:cubicBezTo>
              </a:path>
            </a:pathLst>
          </a:custGeom>
          <a:noFill/>
          <a:ln w="28575" cmpd="sng">
            <a:solidFill>
              <a:srgbClr val="FFFFCC"/>
            </a:solidFill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14124">
                  <a:lumMod val="75000"/>
                </a:srgbClr>
              </a:solidFill>
              <a:latin typeface="Trebuchet MS"/>
            </a:endParaRPr>
          </a:p>
        </p:txBody>
      </p:sp>
      <p:sp>
        <p:nvSpPr>
          <p:cNvPr id="11285" name="Freeform 21"/>
          <p:cNvSpPr>
            <a:spLocks/>
          </p:cNvSpPr>
          <p:nvPr/>
        </p:nvSpPr>
        <p:spPr bwMode="auto">
          <a:xfrm>
            <a:off x="3281363" y="1630363"/>
            <a:ext cx="431800" cy="1063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6" y="45"/>
              </a:cxn>
              <a:cxn ang="0">
                <a:pos x="136" y="91"/>
              </a:cxn>
              <a:cxn ang="0">
                <a:pos x="227" y="45"/>
              </a:cxn>
              <a:cxn ang="0">
                <a:pos x="273" y="0"/>
              </a:cxn>
            </a:cxnLst>
            <a:rect l="0" t="0" r="r" b="b"/>
            <a:pathLst>
              <a:path w="273" h="91">
                <a:moveTo>
                  <a:pt x="0" y="0"/>
                </a:moveTo>
                <a:cubicBezTo>
                  <a:pt x="11" y="15"/>
                  <a:pt x="23" y="30"/>
                  <a:pt x="46" y="45"/>
                </a:cubicBezTo>
                <a:cubicBezTo>
                  <a:pt x="69" y="60"/>
                  <a:pt x="106" y="91"/>
                  <a:pt x="136" y="91"/>
                </a:cubicBezTo>
                <a:cubicBezTo>
                  <a:pt x="166" y="91"/>
                  <a:pt x="204" y="60"/>
                  <a:pt x="227" y="45"/>
                </a:cubicBezTo>
                <a:cubicBezTo>
                  <a:pt x="250" y="30"/>
                  <a:pt x="258" y="7"/>
                  <a:pt x="273" y="0"/>
                </a:cubicBezTo>
              </a:path>
            </a:pathLst>
          </a:custGeom>
          <a:noFill/>
          <a:ln w="28575" cmpd="sng">
            <a:solidFill>
              <a:srgbClr val="FFFFCC"/>
            </a:solidFill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rgbClr val="F14124">
                  <a:lumMod val="75000"/>
                </a:srgbClr>
              </a:solidFill>
              <a:latin typeface="Trebuchet MS"/>
            </a:endParaRPr>
          </a:p>
        </p:txBody>
      </p:sp>
      <p:sp>
        <p:nvSpPr>
          <p:cNvPr id="9238" name="TextBox 21"/>
          <p:cNvSpPr txBox="1">
            <a:spLocks noChangeArrowheads="1"/>
          </p:cNvSpPr>
          <p:nvPr/>
        </p:nvSpPr>
        <p:spPr bwMode="auto">
          <a:xfrm>
            <a:off x="1643063" y="214313"/>
            <a:ext cx="64293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>
                <a:solidFill>
                  <a:prstClr val="white"/>
                </a:solidFill>
              </a:rPr>
              <a:t>Что произойдет с числом, если запятую </a:t>
            </a:r>
          </a:p>
          <a:p>
            <a:pPr algn="ctr" eaLnBrk="1" hangingPunct="1"/>
            <a:r>
              <a:rPr lang="ru-RU" sz="2400" b="1">
                <a:solidFill>
                  <a:prstClr val="white"/>
                </a:solidFill>
              </a:rPr>
              <a:t>перенести на 1 разряд влево?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5400000">
            <a:off x="2963069" y="2607469"/>
            <a:ext cx="2930525" cy="15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1"/>
          <p:cNvSpPr txBox="1">
            <a:spLocks noChangeArrowheads="1"/>
          </p:cNvSpPr>
          <p:nvPr/>
        </p:nvSpPr>
        <p:spPr bwMode="auto">
          <a:xfrm>
            <a:off x="1643063" y="214313"/>
            <a:ext cx="64293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 dirty="0">
                <a:solidFill>
                  <a:prstClr val="black"/>
                </a:solidFill>
              </a:rPr>
              <a:t>Что произойдет с числом, если запятую </a:t>
            </a:r>
          </a:p>
          <a:p>
            <a:pPr algn="ctr" eaLnBrk="1" hangingPunct="1"/>
            <a:r>
              <a:rPr lang="ru-RU" sz="2400" b="1" dirty="0">
                <a:solidFill>
                  <a:prstClr val="black"/>
                </a:solidFill>
              </a:rPr>
              <a:t>перенести на 2 разряда влево?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DF752-6AEC-4584-998C-6B875EA0F98B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571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30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3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0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30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0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10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2000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3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3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2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11271" grpId="0"/>
      <p:bldP spid="11272" grpId="0" build="p"/>
      <p:bldP spid="11274" grpId="0"/>
      <p:bldP spid="11275" grpId="0" build="p"/>
      <p:bldP spid="11276" grpId="0"/>
      <p:bldP spid="11279" grpId="0"/>
      <p:bldP spid="9238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31640" y="848693"/>
            <a:ext cx="6480720" cy="184824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800" b="1" dirty="0" smtClean="0">
                <a:solidFill>
                  <a:srgbClr val="002060"/>
                </a:solidFill>
              </a:rPr>
              <a:t>Деление </a:t>
            </a:r>
            <a:br>
              <a:rPr lang="ru-RU" sz="4800" b="1" dirty="0" smtClean="0">
                <a:solidFill>
                  <a:srgbClr val="00206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десятичной дроби </a:t>
            </a:r>
            <a:br>
              <a:rPr lang="ru-RU" sz="4800" b="1" dirty="0" smtClean="0">
                <a:solidFill>
                  <a:srgbClr val="002060"/>
                </a:solidFill>
              </a:rPr>
            </a:br>
            <a:endParaRPr lang="ru-RU" sz="4800" b="1" dirty="0" smtClean="0">
              <a:solidFill>
                <a:srgbClr val="002060"/>
              </a:solidFill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9977" y="3714750"/>
            <a:ext cx="3710757" cy="2607469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800" b="1" dirty="0">
                <a:solidFill>
                  <a:srgbClr val="002060"/>
                </a:solidFill>
              </a:rPr>
              <a:t>на </a:t>
            </a:r>
            <a:endParaRPr lang="ru-RU" sz="4800" b="1" dirty="0" smtClean="0">
              <a:solidFill>
                <a:srgbClr val="002060"/>
              </a:solidFill>
            </a:endParaRPr>
          </a:p>
          <a:p>
            <a:r>
              <a:rPr lang="ru-RU" sz="4800" b="1" dirty="0" smtClean="0">
                <a:solidFill>
                  <a:srgbClr val="002060"/>
                </a:solidFill>
              </a:rPr>
              <a:t>10</a:t>
            </a:r>
            <a:r>
              <a:rPr lang="ru-RU" sz="4800" b="1" dirty="0">
                <a:solidFill>
                  <a:srgbClr val="002060"/>
                </a:solidFill>
              </a:rPr>
              <a:t>, 100, 1000 и т.д.</a:t>
            </a:r>
            <a:endParaRPr lang="ru-RU" sz="2400" dirty="0" smtClean="0">
              <a:solidFill>
                <a:srgbClr val="002060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 flipV="1">
            <a:off x="428625" y="1772816"/>
            <a:ext cx="8501063" cy="627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endParaRPr lang="ru-RU" sz="1600" b="1" kern="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251520" y="6000750"/>
            <a:ext cx="82867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endParaRPr lang="ru-RU" sz="1600" b="1" kern="0" dirty="0">
              <a:solidFill>
                <a:srgbClr val="5ECCF3">
                  <a:lumMod val="50000"/>
                </a:srgbClr>
              </a:solidFill>
              <a:latin typeface="Trebuchet MS"/>
            </a:endParaRPr>
          </a:p>
        </p:txBody>
      </p:sp>
      <p:pic>
        <p:nvPicPr>
          <p:cNvPr id="6" name="Picture 12" descr="dglxasset[3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0107" y="3717032"/>
            <a:ext cx="289572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1DBFD-989D-4A2A-A1EB-F840C14B3E83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367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527</Words>
  <Application>Microsoft Office PowerPoint</Application>
  <PresentationFormat>Экран (4:3)</PresentationFormat>
  <Paragraphs>195</Paragraphs>
  <Slides>23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Формула</vt:lpstr>
      <vt:lpstr>Деление  десятичной дроби на натуральное число</vt:lpstr>
      <vt:lpstr>Чай с бергамотом</vt:lpstr>
      <vt:lpstr>Деление десятичной дроби на натуральное число</vt:lpstr>
      <vt:lpstr>Чтобы разделить десятичную дробь на натуральное число:</vt:lpstr>
      <vt:lpstr>Деление десятичных дробей  на натуральное число</vt:lpstr>
      <vt:lpstr>Работа по новой теме</vt:lpstr>
      <vt:lpstr>Устная проверочная работа </vt:lpstr>
      <vt:lpstr>Слайд 8</vt:lpstr>
      <vt:lpstr> Деление  десятичной дроби  </vt:lpstr>
      <vt:lpstr>Деление десятичных дробей  на натуральное число</vt:lpstr>
      <vt:lpstr>Деление на разрядную единицу</vt:lpstr>
      <vt:lpstr>Устно</vt:lpstr>
      <vt:lpstr>Слайд 13</vt:lpstr>
      <vt:lpstr>Деление десятичных дробей</vt:lpstr>
      <vt:lpstr> Алгоритм деления на десятичную дробь: </vt:lpstr>
      <vt:lpstr>Деление на десятичную дробь</vt:lpstr>
      <vt:lpstr>Выполнить деление и найти «Лишний ответ».</vt:lpstr>
      <vt:lpstr>Деление на десятичную дробь</vt:lpstr>
      <vt:lpstr>Устно</vt:lpstr>
      <vt:lpstr>Слайд 20</vt:lpstr>
      <vt:lpstr>Самостоятельная работа</vt:lpstr>
      <vt:lpstr>Выбери правильный ответ </vt:lpstr>
      <vt:lpstr>ПОДВЕДЁМ ИТОГ: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Деление  десятичной дроби на натуральное число</dc:title>
  <dc:creator>rita</dc:creator>
  <cp:lastModifiedBy>rita</cp:lastModifiedBy>
  <cp:revision>1</cp:revision>
  <dcterms:created xsi:type="dcterms:W3CDTF">2016-02-25T19:47:01Z</dcterms:created>
  <dcterms:modified xsi:type="dcterms:W3CDTF">2016-02-25T19:47:45Z</dcterms:modified>
</cp:coreProperties>
</file>