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6" r:id="rId3"/>
    <p:sldId id="258" r:id="rId4"/>
    <p:sldId id="265" r:id="rId5"/>
    <p:sldId id="264" r:id="rId6"/>
    <p:sldId id="259" r:id="rId7"/>
    <p:sldId id="260" r:id="rId8"/>
    <p:sldId id="261" r:id="rId9"/>
    <p:sldId id="262" r:id="rId10"/>
    <p:sldId id="263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79D50-4B5C-49F7-AA74-43C5653765ED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E05EE-B11C-4BAF-A60A-E7B425082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8228304-F746-471D-95B9-8096141B6F2D}" type="slidenum">
              <a:rPr lang="ru-RU" altLang="ru-RU" sz="1200"/>
              <a:pPr algn="r"/>
              <a:t>11</a:t>
            </a:fld>
            <a:endParaRPr lang="ru-RU" altLang="ru-RU" sz="1200"/>
          </a:p>
        </p:txBody>
      </p:sp>
      <p:sp>
        <p:nvSpPr>
          <p:cNvPr id="1843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843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ABB63FA-2A2A-4C72-AA6A-F330D3DB4F53}" type="slidenum">
              <a:rPr lang="ru-RU" altLang="ru-RU" sz="1200"/>
              <a:pPr algn="r"/>
              <a:t>11</a:t>
            </a:fld>
            <a:endParaRPr lang="ru-RU" alt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28775"/>
            <a:ext cx="7772400" cy="2663825"/>
          </a:xfrm>
        </p:spPr>
        <p:txBody>
          <a:bodyPr/>
          <a:lstStyle/>
          <a:p>
            <a:r>
              <a:rPr lang="ru-RU" sz="6000" b="1" i="1">
                <a:solidFill>
                  <a:srgbClr val="000099"/>
                </a:solidFill>
                <a:latin typeface="Times New Roman" pitchFamily="18" charset="0"/>
              </a:rPr>
              <a:t>Округление десятичных чисел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48263" y="4652963"/>
            <a:ext cx="2624137" cy="792162"/>
          </a:xfrm>
        </p:spPr>
        <p:txBody>
          <a:bodyPr/>
          <a:lstStyle/>
          <a:p>
            <a:r>
              <a:rPr lang="ru-RU" sz="4000" i="1">
                <a:solidFill>
                  <a:srgbClr val="000099"/>
                </a:solidFill>
              </a:rPr>
              <a:t>Урок 1</a:t>
            </a:r>
          </a:p>
        </p:txBody>
      </p:sp>
      <p:pic>
        <p:nvPicPr>
          <p:cNvPr id="8196" name="Picture 4" descr="897a51c22dd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235450"/>
            <a:ext cx="2808287" cy="2622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243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>
                <a:latin typeface="Times New Roman" pitchFamily="18" charset="0"/>
              </a:rPr>
              <a:t>Округлите дроби: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1775" y="1628775"/>
            <a:ext cx="5761038" cy="46799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4400" dirty="0"/>
              <a:t>в) до десятков:</a:t>
            </a:r>
          </a:p>
          <a:p>
            <a:pPr>
              <a:buFontTx/>
              <a:buNone/>
            </a:pPr>
            <a:r>
              <a:rPr lang="ru-RU" sz="4400" dirty="0"/>
              <a:t>167,1</a:t>
            </a:r>
          </a:p>
          <a:p>
            <a:pPr>
              <a:buFontTx/>
              <a:buNone/>
            </a:pPr>
            <a:r>
              <a:rPr lang="ru-RU" sz="4400" dirty="0"/>
              <a:t>2 085,04</a:t>
            </a:r>
          </a:p>
          <a:p>
            <a:pPr>
              <a:buFontTx/>
              <a:buNone/>
            </a:pPr>
            <a:r>
              <a:rPr lang="ru-RU" sz="4400" dirty="0"/>
              <a:t>444,4</a:t>
            </a:r>
          </a:p>
          <a:p>
            <a:pPr>
              <a:buFontTx/>
              <a:buNone/>
            </a:pPr>
            <a:r>
              <a:rPr lang="ru-RU" sz="4400" dirty="0"/>
              <a:t>300,7</a:t>
            </a:r>
          </a:p>
          <a:p>
            <a:pPr>
              <a:buFontTx/>
              <a:buNone/>
            </a:pPr>
            <a:r>
              <a:rPr lang="ru-RU" sz="4400" dirty="0"/>
              <a:t>137</a:t>
            </a:r>
          </a:p>
        </p:txBody>
      </p:sp>
      <p:pic>
        <p:nvPicPr>
          <p:cNvPr id="13316" name="Picture 4" descr="тетрад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88" y="5010150"/>
            <a:ext cx="2005012" cy="1847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658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15888"/>
            <a:ext cx="9144000" cy="595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3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ВОПРОСЫ:</a:t>
            </a:r>
            <a:endParaRPr lang="ru-RU" sz="3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052513"/>
            <a:ext cx="8568952" cy="41088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>
              <a:buFont typeface="Arial" charset="0"/>
              <a:buAutoNum type="arabicPeriod"/>
              <a:defRPr/>
            </a:pPr>
            <a:r>
              <a:rPr lang="ru-RU" sz="2900" dirty="0">
                <a:solidFill>
                  <a:srgbClr val="850A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Как складывают и как вычитают десятичные дроби?</a:t>
            </a:r>
          </a:p>
          <a:p>
            <a:pPr marL="742950" indent="-742950">
              <a:buFont typeface="Arial" charset="0"/>
              <a:buAutoNum type="arabicPeriod"/>
              <a:defRPr/>
            </a:pPr>
            <a:r>
              <a:rPr lang="ru-RU" sz="2900" dirty="0">
                <a:solidFill>
                  <a:srgbClr val="850A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Назовите первые три разряда после запятой в десятичных дробях?</a:t>
            </a:r>
          </a:p>
          <a:p>
            <a:pPr marL="742950" indent="-742950">
              <a:buFont typeface="Arial" charset="0"/>
              <a:buAutoNum type="arabicPeriod"/>
              <a:defRPr/>
            </a:pPr>
            <a:r>
              <a:rPr lang="ru-RU" sz="2900" dirty="0">
                <a:solidFill>
                  <a:srgbClr val="850A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Как сравнивают десятичные дроби по разрядам?</a:t>
            </a:r>
          </a:p>
          <a:p>
            <a:pPr marL="742950" indent="-742950">
              <a:buFont typeface="Arial" charset="0"/>
              <a:buAutoNum type="arabicPeriod"/>
              <a:defRPr/>
            </a:pPr>
            <a:r>
              <a:rPr lang="ru-RU" sz="2900" dirty="0">
                <a:solidFill>
                  <a:srgbClr val="850A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Что показывает в десятичной дроби первая цифра после запятой?</a:t>
            </a:r>
          </a:p>
          <a:p>
            <a:pPr marL="742950" indent="-742950">
              <a:buFont typeface="Arial" charset="0"/>
              <a:buAutoNum type="arabicPeriod"/>
              <a:defRPr/>
            </a:pPr>
            <a:r>
              <a:rPr lang="ru-RU" sz="2900" dirty="0">
                <a:solidFill>
                  <a:srgbClr val="850A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А вторая цифра?</a:t>
            </a:r>
            <a:endParaRPr lang="en-US" sz="2900" dirty="0">
              <a:solidFill>
                <a:srgbClr val="850A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332655"/>
            <a:ext cx="8160906" cy="6120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445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>
                <a:latin typeface="Times New Roman" pitchFamily="18" charset="0"/>
              </a:rPr>
              <a:t>Математический диктант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00200"/>
            <a:ext cx="7489825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/>
              <a:t>Разложите числа по разрядам:</a:t>
            </a:r>
          </a:p>
          <a:p>
            <a:pPr algn="ctr">
              <a:buFontTx/>
              <a:buNone/>
            </a:pPr>
            <a:r>
              <a:rPr lang="ru-RU"/>
              <a:t>381,077</a:t>
            </a:r>
          </a:p>
          <a:p>
            <a:pPr algn="ctr">
              <a:buFontTx/>
              <a:buNone/>
            </a:pPr>
            <a:r>
              <a:rPr lang="ru-RU"/>
              <a:t>540,809</a:t>
            </a:r>
          </a:p>
          <a:p>
            <a:pPr algn="ctr">
              <a:buFontTx/>
              <a:buNone/>
            </a:pPr>
            <a:r>
              <a:rPr lang="ru-RU"/>
              <a:t>1000,23903</a:t>
            </a:r>
          </a:p>
          <a:p>
            <a:pPr algn="ctr">
              <a:buFontTx/>
              <a:buNone/>
            </a:pPr>
            <a:r>
              <a:rPr lang="ru-RU"/>
              <a:t>26,0035</a:t>
            </a:r>
          </a:p>
        </p:txBody>
      </p:sp>
      <p:pic>
        <p:nvPicPr>
          <p:cNvPr id="16388" name="Picture 4" descr="ff962c65118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588" y="4192588"/>
            <a:ext cx="1903412" cy="26654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38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368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163" y="977882"/>
          <a:ext cx="8001054" cy="557216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214706"/>
                <a:gridCol w="341318"/>
                <a:gridCol w="889006"/>
                <a:gridCol w="889006"/>
                <a:gridCol w="889006"/>
                <a:gridCol w="889006"/>
                <a:gridCol w="889006"/>
              </a:tblGrid>
              <a:tr h="674342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Целая часть</a:t>
                      </a:r>
                      <a:endParaRPr lang="ru-RU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Дробная часть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310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Десятые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Сотые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Тысячные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10титысячные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r>
                        <a:rPr lang="ru-RU" baseline="0" dirty="0" smtClean="0"/>
                        <a:t> тысячные</a:t>
                      </a:r>
                      <a:endParaRPr lang="ru-RU" dirty="0"/>
                    </a:p>
                  </a:txBody>
                  <a:tcPr vert="vert270" anchor="ctr"/>
                </a:tc>
              </a:tr>
              <a:tr h="2586984"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68525" y="4316413"/>
            <a:ext cx="564356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12</a:t>
            </a:r>
            <a:r>
              <a:rPr kumimoji="0" lang="ru-RU" sz="12000" b="0" smtClean="0">
                <a:solidFill>
                  <a:srgbClr val="FF3300"/>
                </a:solidFill>
                <a:latin typeface="Constantia" pitchFamily="18" charset="0"/>
              </a:rPr>
              <a:t>,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1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 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2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090738" y="4316413"/>
            <a:ext cx="4929187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  5</a:t>
            </a:r>
            <a:r>
              <a:rPr kumimoji="0" lang="ru-RU" sz="12000" b="0" smtClean="0">
                <a:solidFill>
                  <a:srgbClr val="FF3300"/>
                </a:solidFill>
                <a:latin typeface="Constantia" pitchFamily="18" charset="0"/>
              </a:rPr>
              <a:t>,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6</a:t>
            </a:r>
            <a:r>
              <a:rPr kumimoji="0" lang="ru-RU" sz="12000" b="0" smtClean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95513" y="4149725"/>
            <a:ext cx="5643562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  7</a:t>
            </a:r>
            <a:r>
              <a:rPr kumimoji="0" lang="ru-RU" sz="12000" b="0" smtClean="0">
                <a:solidFill>
                  <a:srgbClr val="FF3300"/>
                </a:solidFill>
                <a:latin typeface="Arial" charset="0"/>
              </a:rPr>
              <a:t>,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0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  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1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 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2</a:t>
            </a:r>
          </a:p>
        </p:txBody>
      </p:sp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1331913" y="3933825"/>
            <a:ext cx="6192837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  </a:t>
            </a:r>
            <a:r>
              <a:rPr kumimoji="0" lang="ru-RU" sz="12000" b="0" smtClean="0">
                <a:solidFill>
                  <a:srgbClr val="000000"/>
                </a:solidFill>
                <a:latin typeface="Arial" charset="0"/>
              </a:rPr>
              <a:t>75</a:t>
            </a:r>
            <a:r>
              <a:rPr kumimoji="0" lang="ru-RU" sz="12000" b="0" smtClean="0">
                <a:solidFill>
                  <a:srgbClr val="FF3300"/>
                </a:solidFill>
                <a:latin typeface="Arial" charset="0"/>
              </a:rPr>
              <a:t>,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0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  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1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 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2</a:t>
            </a: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051050" y="4292600"/>
            <a:ext cx="6192838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  </a:t>
            </a:r>
            <a:r>
              <a:rPr kumimoji="0" lang="ru-RU" sz="12000" b="0" smtClean="0">
                <a:solidFill>
                  <a:srgbClr val="000000"/>
                </a:solidFill>
                <a:latin typeface="Arial" charset="0"/>
              </a:rPr>
              <a:t>5</a:t>
            </a:r>
            <a:r>
              <a:rPr kumimoji="0" lang="ru-RU" sz="12000" b="0" smtClean="0">
                <a:solidFill>
                  <a:srgbClr val="FF3300"/>
                </a:solidFill>
                <a:latin typeface="Arial" charset="0"/>
              </a:rPr>
              <a:t>,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0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  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1</a:t>
            </a:r>
            <a:r>
              <a:rPr kumimoji="0" lang="ru-RU" sz="12000" b="0" smtClean="0">
                <a:solidFill>
                  <a:srgbClr val="000000"/>
                </a:solidFill>
                <a:latin typeface="Arial" charset="0"/>
              </a:rPr>
              <a:t>4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 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2</a:t>
            </a:r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124075" y="4076700"/>
            <a:ext cx="564356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  </a:t>
            </a:r>
            <a:r>
              <a:rPr kumimoji="0" lang="ru-RU" sz="12000" b="0" smtClean="0">
                <a:solidFill>
                  <a:srgbClr val="000000"/>
                </a:solidFill>
                <a:latin typeface="Arial" charset="0"/>
              </a:rPr>
              <a:t>0</a:t>
            </a:r>
            <a:r>
              <a:rPr kumimoji="0" lang="ru-RU" sz="12000" b="0" smtClean="0">
                <a:solidFill>
                  <a:srgbClr val="FF3300"/>
                </a:solidFill>
                <a:latin typeface="Arial" charset="0"/>
              </a:rPr>
              <a:t>,</a:t>
            </a:r>
            <a:r>
              <a:rPr kumimoji="0" lang="ru-RU" sz="12000" b="0" smtClean="0">
                <a:solidFill>
                  <a:srgbClr val="000000"/>
                </a:solidFill>
                <a:latin typeface="Arial" charset="0"/>
              </a:rPr>
              <a:t>3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 </a:t>
            </a:r>
            <a:r>
              <a:rPr kumimoji="0" lang="ru-RU" sz="12000" b="0" smtClean="0">
                <a:solidFill>
                  <a:srgbClr val="000000"/>
                </a:solidFill>
                <a:latin typeface="Arial" charset="0"/>
              </a:rPr>
              <a:t>9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 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2</a:t>
            </a: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1908175" y="4076700"/>
            <a:ext cx="564356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  </a:t>
            </a:r>
            <a:r>
              <a:rPr kumimoji="0" lang="ru-RU" sz="12000" b="0" smtClean="0">
                <a:solidFill>
                  <a:srgbClr val="000000"/>
                </a:solidFill>
                <a:latin typeface="Arial" charset="0"/>
              </a:rPr>
              <a:t>5</a:t>
            </a:r>
            <a:r>
              <a:rPr kumimoji="0" lang="ru-RU" sz="12000" b="0" smtClean="0">
                <a:solidFill>
                  <a:srgbClr val="FF3300"/>
                </a:solidFill>
                <a:latin typeface="Arial" charset="0"/>
              </a:rPr>
              <a:t>,</a:t>
            </a:r>
            <a:r>
              <a:rPr kumimoji="0" lang="ru-RU" sz="12000" b="0" smtClean="0">
                <a:solidFill>
                  <a:srgbClr val="000000"/>
                </a:solidFill>
                <a:latin typeface="Constantia" pitchFamily="18" charset="0"/>
              </a:rPr>
              <a:t>0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  </a:t>
            </a:r>
            <a:r>
              <a:rPr kumimoji="0" lang="ru-RU" sz="12000" b="0" smtClean="0">
                <a:solidFill>
                  <a:srgbClr val="000000"/>
                </a:solidFill>
                <a:latin typeface="Arial" charset="0"/>
              </a:rPr>
              <a:t>0</a:t>
            </a:r>
            <a:r>
              <a:rPr kumimoji="0" lang="ru-RU" sz="1400" b="0" smtClean="0">
                <a:solidFill>
                  <a:srgbClr val="000000"/>
                </a:solidFill>
                <a:latin typeface="Arial" charset="0"/>
              </a:rPr>
              <a:t>   </a:t>
            </a:r>
            <a:r>
              <a:rPr kumimoji="0" lang="ru-RU" sz="12000" b="0" smtClean="0">
                <a:solidFill>
                  <a:srgbClr val="000000"/>
                </a:solidFill>
                <a:latin typeface="Arial" charset="0"/>
              </a:rPr>
              <a:t>9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457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2" grpId="0"/>
      <p:bldP spid="2" grpId="1"/>
      <p:bldP spid="4" grpId="0"/>
      <p:bldP spid="4" grpId="1"/>
      <p:bldP spid="5" grpId="0"/>
      <p:bldP spid="5" grpId="1"/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>
                <a:latin typeface="Times New Roman" pitchFamily="18" charset="0"/>
              </a:rPr>
              <a:t>Правило округления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8785225" cy="52562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FontTx/>
              <a:buNone/>
            </a:pPr>
            <a:r>
              <a:rPr lang="ru-RU" sz="2400" dirty="0"/>
              <a:t>	</a:t>
            </a:r>
            <a:endParaRPr lang="ru-RU" sz="2400" dirty="0" smtClean="0"/>
          </a:p>
          <a:p>
            <a:pPr algn="ctr">
              <a:buFontTx/>
              <a:buNone/>
            </a:pPr>
            <a:r>
              <a:rPr lang="ru-RU" sz="2800" b="1" dirty="0" smtClean="0"/>
              <a:t>Если </a:t>
            </a:r>
            <a:r>
              <a:rPr lang="ru-RU" sz="2800" b="1" dirty="0"/>
              <a:t>число округляют до какого-нибудь разряда, то все следующие за этим разрядом цифры заменяют нулями, а если они стоят после запятой, то их отбрасывают. Если первая отброшенная или замененная нулем цифра равна 5, 6, 7, 8 или 9, то стоящую перед ней цифру увеличивают на 1. Если первая отброшенная или замененная нулем цифра равна 0, 1, 2, 3 или 4, то стоящую перед ней цифру оставляют без изменения</a:t>
            </a:r>
            <a:r>
              <a:rPr lang="ru-RU" sz="2800" dirty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53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347075" cy="18732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3600" b="1" dirty="0"/>
              <a:t>Округлите  дробь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5400" b="1" dirty="0">
                <a:solidFill>
                  <a:srgbClr val="000099"/>
                </a:solidFill>
              </a:rPr>
              <a:t>57,38105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060848"/>
            <a:ext cx="7726164" cy="41764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ru-RU" sz="36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/>
              <a:t>а)до сотых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/>
              <a:t>б)до десятых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/>
              <a:t>в)до целых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/>
              <a:t>г)до десятков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 err="1"/>
              <a:t>д</a:t>
            </a:r>
            <a:r>
              <a:rPr lang="ru-RU" sz="3600" b="1" dirty="0"/>
              <a:t>)до сотен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/>
              <a:t>е)до тысячных       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580063" y="2276475"/>
            <a:ext cx="18716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solidFill>
                  <a:prstClr val="black"/>
                </a:solidFill>
              </a:rPr>
              <a:t>57,38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508625" y="2941638"/>
            <a:ext cx="1800225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4000" b="1">
                <a:solidFill>
                  <a:prstClr val="black"/>
                </a:solidFill>
              </a:rPr>
              <a:t>57,4</a:t>
            </a:r>
          </a:p>
          <a:p>
            <a:endParaRPr lang="ru-RU" sz="4000" b="1">
              <a:solidFill>
                <a:prstClr val="black"/>
              </a:solidFill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508625" y="3467100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solidFill>
                  <a:prstClr val="black"/>
                </a:solidFill>
              </a:rPr>
              <a:t>57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508625" y="4038600"/>
            <a:ext cx="9350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</a:rPr>
              <a:t>60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5435600" y="4627563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solidFill>
                  <a:prstClr val="black"/>
                </a:solidFill>
              </a:rPr>
              <a:t>100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435600" y="5289550"/>
            <a:ext cx="19446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solidFill>
                  <a:prstClr val="black"/>
                </a:solidFill>
              </a:rPr>
              <a:t>57,381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4064000" y="17986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ru-RU">
              <a:solidFill>
                <a:prstClr val="black"/>
              </a:solidFill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6616700" y="15494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ru-RU">
              <a:solidFill>
                <a:prstClr val="black"/>
              </a:solidFill>
            </a:endParaRP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 flipV="1">
            <a:off x="6248400" y="1023938"/>
            <a:ext cx="13954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>
            <a:spAutoFit/>
          </a:bodyPr>
          <a:lstStyle/>
          <a:p>
            <a:pPr eaLnBrk="0" hangingPunct="0"/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6227763" y="1628775"/>
            <a:ext cx="665162" cy="293688"/>
            <a:chOff x="4057" y="657"/>
            <a:chExt cx="419" cy="185"/>
          </a:xfrm>
        </p:grpSpPr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4057" y="657"/>
              <a:ext cx="386" cy="80"/>
            </a:xfrm>
            <a:custGeom>
              <a:avLst/>
              <a:gdLst>
                <a:gd name="T0" fmla="*/ 0 w 386"/>
                <a:gd name="T1" fmla="*/ 61 h 80"/>
                <a:gd name="T2" fmla="*/ 89 w 386"/>
                <a:gd name="T3" fmla="*/ 6 h 80"/>
                <a:gd name="T4" fmla="*/ 176 w 386"/>
                <a:gd name="T5" fmla="*/ 27 h 80"/>
                <a:gd name="T6" fmla="*/ 269 w 386"/>
                <a:gd name="T7" fmla="*/ 78 h 80"/>
                <a:gd name="T8" fmla="*/ 386 w 386"/>
                <a:gd name="T9" fmla="*/ 1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80">
                  <a:moveTo>
                    <a:pt x="0" y="61"/>
                  </a:moveTo>
                  <a:cubicBezTo>
                    <a:pt x="15" y="52"/>
                    <a:pt x="60" y="12"/>
                    <a:pt x="89" y="6"/>
                  </a:cubicBezTo>
                  <a:cubicBezTo>
                    <a:pt x="118" y="0"/>
                    <a:pt x="146" y="15"/>
                    <a:pt x="176" y="27"/>
                  </a:cubicBezTo>
                  <a:cubicBezTo>
                    <a:pt x="206" y="39"/>
                    <a:pt x="234" y="80"/>
                    <a:pt x="269" y="78"/>
                  </a:cubicBezTo>
                  <a:cubicBezTo>
                    <a:pt x="304" y="76"/>
                    <a:pt x="362" y="28"/>
                    <a:pt x="386" y="15"/>
                  </a:cubicBez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4071" y="757"/>
              <a:ext cx="405" cy="85"/>
            </a:xfrm>
            <a:custGeom>
              <a:avLst/>
              <a:gdLst>
                <a:gd name="T0" fmla="*/ 0 w 405"/>
                <a:gd name="T1" fmla="*/ 80 h 85"/>
                <a:gd name="T2" fmla="*/ 66 w 405"/>
                <a:gd name="T3" fmla="*/ 11 h 85"/>
                <a:gd name="T4" fmla="*/ 141 w 405"/>
                <a:gd name="T5" fmla="*/ 14 h 85"/>
                <a:gd name="T6" fmla="*/ 249 w 405"/>
                <a:gd name="T7" fmla="*/ 84 h 85"/>
                <a:gd name="T8" fmla="*/ 405 w 405"/>
                <a:gd name="T9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85">
                  <a:moveTo>
                    <a:pt x="0" y="80"/>
                  </a:moveTo>
                  <a:cubicBezTo>
                    <a:pt x="11" y="68"/>
                    <a:pt x="43" y="22"/>
                    <a:pt x="66" y="11"/>
                  </a:cubicBezTo>
                  <a:cubicBezTo>
                    <a:pt x="89" y="0"/>
                    <a:pt x="111" y="2"/>
                    <a:pt x="141" y="14"/>
                  </a:cubicBezTo>
                  <a:cubicBezTo>
                    <a:pt x="171" y="26"/>
                    <a:pt x="205" y="85"/>
                    <a:pt x="249" y="84"/>
                  </a:cubicBezTo>
                  <a:cubicBezTo>
                    <a:pt x="293" y="83"/>
                    <a:pt x="373" y="24"/>
                    <a:pt x="405" y="8"/>
                  </a:cubicBez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8021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/>
      <p:bldP spid="3078" grpId="0"/>
      <p:bldP spid="3079" grpId="0"/>
      <p:bldP spid="3080" grpId="0"/>
      <p:bldP spid="30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>
                <a:latin typeface="Times New Roman" pitchFamily="18" charset="0"/>
              </a:rPr>
              <a:t>Округлите дроби: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1775" y="1600200"/>
            <a:ext cx="5915025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</a:pPr>
            <a:r>
              <a:rPr lang="ru-RU" sz="4400" dirty="0"/>
              <a:t>а) до десятых:</a:t>
            </a:r>
          </a:p>
          <a:p>
            <a:pPr>
              <a:buFontTx/>
              <a:buNone/>
            </a:pPr>
            <a:r>
              <a:rPr lang="ru-RU" sz="4400" dirty="0"/>
              <a:t>2,781</a:t>
            </a:r>
          </a:p>
          <a:p>
            <a:pPr>
              <a:buFontTx/>
              <a:buNone/>
            </a:pPr>
            <a:r>
              <a:rPr lang="ru-RU" sz="4400" dirty="0"/>
              <a:t>3,1423</a:t>
            </a:r>
          </a:p>
          <a:p>
            <a:pPr>
              <a:buFontTx/>
              <a:buNone/>
            </a:pPr>
            <a:r>
              <a:rPr lang="ru-RU" sz="4400" dirty="0"/>
              <a:t>203,962</a:t>
            </a:r>
          </a:p>
          <a:p>
            <a:pPr>
              <a:buFontTx/>
              <a:buNone/>
            </a:pPr>
            <a:r>
              <a:rPr lang="ru-RU" sz="4400" dirty="0"/>
              <a:t>80,46</a:t>
            </a:r>
          </a:p>
        </p:txBody>
      </p:sp>
      <p:pic>
        <p:nvPicPr>
          <p:cNvPr id="11268" name="Picture 4" descr="тетрад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88" y="5010150"/>
            <a:ext cx="2005012" cy="1847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81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>
                <a:latin typeface="Times New Roman" pitchFamily="18" charset="0"/>
              </a:rPr>
              <a:t>Округлите дроби: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00338" y="1600200"/>
            <a:ext cx="5986462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4400" dirty="0"/>
              <a:t>б) до сотых: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4400" dirty="0"/>
              <a:t>0,07268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4400" dirty="0"/>
              <a:t>1,35506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4400" dirty="0"/>
              <a:t>10,081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4400" dirty="0"/>
              <a:t>76,544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4400" dirty="0"/>
              <a:t>4,455</a:t>
            </a:r>
          </a:p>
        </p:txBody>
      </p:sp>
      <p:pic>
        <p:nvPicPr>
          <p:cNvPr id="12292" name="Picture 4" descr="тетрад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88" y="5010150"/>
            <a:ext cx="2005012" cy="1847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116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0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9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162</Words>
  <Application>Microsoft Office PowerPoint</Application>
  <PresentationFormat>Экран (4:3)</PresentationFormat>
  <Paragraphs>75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Округление десятичных чисел</vt:lpstr>
      <vt:lpstr>Слайд 2</vt:lpstr>
      <vt:lpstr>Математический диктант</vt:lpstr>
      <vt:lpstr>Слайд 4</vt:lpstr>
      <vt:lpstr>Слайд 5</vt:lpstr>
      <vt:lpstr>Правило округления</vt:lpstr>
      <vt:lpstr> Округлите  дробь 57,38105 </vt:lpstr>
      <vt:lpstr>Округлите дроби:</vt:lpstr>
      <vt:lpstr>Округлите дроби:</vt:lpstr>
      <vt:lpstr>Округлите дроби: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rita</dc:creator>
  <cp:lastModifiedBy>rita</cp:lastModifiedBy>
  <cp:revision>6</cp:revision>
  <dcterms:created xsi:type="dcterms:W3CDTF">2016-02-25T19:16:06Z</dcterms:created>
  <dcterms:modified xsi:type="dcterms:W3CDTF">2016-02-25T21:04:22Z</dcterms:modified>
</cp:coreProperties>
</file>