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image" Target="../media/image19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11" Type="http://schemas.openxmlformats.org/officeDocument/2006/relationships/image" Target="../media/image18.wmf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wmf"/><Relationship Id="rId12" Type="http://schemas.openxmlformats.org/officeDocument/2006/relationships/image" Target="../media/image33.e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emf"/><Relationship Id="rId11" Type="http://schemas.openxmlformats.org/officeDocument/2006/relationships/image" Target="../media/image32.wmf"/><Relationship Id="rId5" Type="http://schemas.openxmlformats.org/officeDocument/2006/relationships/image" Target="../media/image26.wmf"/><Relationship Id="rId10" Type="http://schemas.openxmlformats.org/officeDocument/2006/relationships/image" Target="../media/image31.emf"/><Relationship Id="rId4" Type="http://schemas.openxmlformats.org/officeDocument/2006/relationships/image" Target="../media/image25.emf"/><Relationship Id="rId9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cer\&#1052;&#1086;&#1080;%20&#1076;&#1086;&#1082;&#1091;&#1084;&#1077;&#1085;&#1090;&#1099;\&#1041;&#1077;&#1083;&#1080;&#1095;&#1077;&#1085;&#1082;&#1086;\&#1052;&#1091;&#1079;&#1099;&#1082;&#1072;%20&#1082;%20&#1087;&#1088;&#1077;&#1079;&#1077;&#1085;&#1090;&#1072;&#1094;&#1080;&#1080;\07%20&#1044;&#1086;&#1088;&#1086;&#1078;&#1082;&#1072;%207.wma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20.gif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21.gi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oleObject" Target="../embeddings/oleObject23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358775" y="0"/>
            <a:ext cx="7416800" cy="31575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Сложение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десятичных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дробей.</a:t>
            </a: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5148263" y="5661025"/>
            <a:ext cx="3529012" cy="989013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5  класс</a:t>
            </a:r>
          </a:p>
        </p:txBody>
      </p:sp>
      <p:pic>
        <p:nvPicPr>
          <p:cNvPr id="20487" name="Picture 7" descr="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500438"/>
            <a:ext cx="2232025" cy="22177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07 Дорожка 7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3375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285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  <p:bldLst>
      <p:bldP spid="20484" grpId="0" animBg="1"/>
      <p:bldP spid="2048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AG00315_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284984"/>
            <a:ext cx="1687513" cy="2565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58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45840225"/>
              </p:ext>
            </p:extLst>
          </p:nvPr>
        </p:nvGraphicFramePr>
        <p:xfrm>
          <a:off x="241300" y="1001713"/>
          <a:ext cx="1938338" cy="5113337"/>
        </p:xfrm>
        <a:graphic>
          <a:graphicData uri="http://schemas.openxmlformats.org/presentationml/2006/ole">
            <p:oleObj spid="_x0000_s3074" name="Формула" r:id="rId4" imgW="596880" imgH="1574640" progId="Equation.3">
              <p:embed/>
            </p:oleObj>
          </a:graphicData>
        </a:graphic>
      </p:graphicFrame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2987675" y="188913"/>
            <a:ext cx="2714625" cy="86518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Ответ.</a:t>
            </a:r>
          </a:p>
        </p:txBody>
      </p:sp>
      <p:graphicFrame>
        <p:nvGraphicFramePr>
          <p:cNvPr id="358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98674380"/>
              </p:ext>
            </p:extLst>
          </p:nvPr>
        </p:nvGraphicFramePr>
        <p:xfrm>
          <a:off x="6692900" y="1066800"/>
          <a:ext cx="1916113" cy="5056188"/>
        </p:xfrm>
        <a:graphic>
          <a:graphicData uri="http://schemas.openxmlformats.org/presentationml/2006/ole">
            <p:oleObj spid="_x0000_s3075" name="Формула" r:id="rId5" imgW="596880" imgH="157464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072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94" name="Group 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0108340"/>
              </p:ext>
            </p:extLst>
          </p:nvPr>
        </p:nvGraphicFramePr>
        <p:xfrm>
          <a:off x="741449" y="3644305"/>
          <a:ext cx="7705551" cy="1287463"/>
        </p:xfrm>
        <a:graphic>
          <a:graphicData uri="http://schemas.openxmlformats.org/drawingml/2006/table">
            <a:tbl>
              <a:tblPr/>
              <a:tblGrid>
                <a:gridCol w="1911208"/>
                <a:gridCol w="1191252"/>
                <a:gridCol w="1376301"/>
                <a:gridCol w="1376301"/>
                <a:gridCol w="1850489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Количество              баллов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6 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балла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Менее 3 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93" name="Picture 29" descr="BD0581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37288"/>
            <a:ext cx="8686800" cy="620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95" name="Picture 31" descr="bear05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25" y="-387424"/>
            <a:ext cx="3457575" cy="4031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96" name="WordArt 32"/>
          <p:cNvSpPr>
            <a:spLocks noChangeArrowheads="1" noChangeShapeType="1" noTextEdit="1"/>
          </p:cNvSpPr>
          <p:nvPr/>
        </p:nvSpPr>
        <p:spPr bwMode="auto">
          <a:xfrm>
            <a:off x="250825" y="1226849"/>
            <a:ext cx="65532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Оцени свою  работу.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8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6870700" cy="720725"/>
          </a:xfrm>
        </p:spPr>
        <p:txBody>
          <a:bodyPr/>
          <a:lstStyle/>
          <a:p>
            <a:r>
              <a:rPr lang="ru-RU" sz="3600" b="1">
                <a:solidFill>
                  <a:srgbClr val="660066"/>
                </a:solidFill>
                <a:latin typeface="Times New Roman" pitchFamily="18" charset="0"/>
              </a:rPr>
              <a:t>Итог урока.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84313"/>
            <a:ext cx="7696200" cy="3657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dirty="0">
                <a:solidFill>
                  <a:srgbClr val="990033"/>
                </a:solidFill>
                <a:latin typeface="Times New Roman" pitchFamily="18" charset="0"/>
              </a:rPr>
              <a:t>Расскажите алгоритм выполнения сложения </a:t>
            </a:r>
            <a:r>
              <a:rPr lang="ru-RU" dirty="0" smtClean="0">
                <a:solidFill>
                  <a:srgbClr val="990033"/>
                </a:solidFill>
                <a:latin typeface="Times New Roman" pitchFamily="18" charset="0"/>
              </a:rPr>
              <a:t> десятичных </a:t>
            </a:r>
            <a:r>
              <a:rPr lang="ru-RU" dirty="0">
                <a:solidFill>
                  <a:srgbClr val="990033"/>
                </a:solidFill>
                <a:latin typeface="Times New Roman" pitchFamily="18" charset="0"/>
              </a:rPr>
              <a:t>дробей.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>
                <a:solidFill>
                  <a:srgbClr val="990033"/>
                </a:solidFill>
                <a:latin typeface="Times New Roman" pitchFamily="18" charset="0"/>
              </a:rPr>
              <a:t>Верно ли выполнена запись?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i="1" dirty="0">
              <a:solidFill>
                <a:srgbClr val="990033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   15,78                 0,274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   4,539                 1,008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F0066"/>
                </a:solidFill>
                <a:latin typeface="Times New Roman" pitchFamily="18" charset="0"/>
              </a:rPr>
              <a:t>   6,117                 1,282          </a:t>
            </a:r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971550" y="5157788"/>
            <a:ext cx="865188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3635375" y="5157788"/>
            <a:ext cx="865188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V="1">
            <a:off x="684213" y="4652963"/>
            <a:ext cx="287337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>
            <a:off x="3203575" y="4652963"/>
            <a:ext cx="28892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827088" y="4508500"/>
            <a:ext cx="0" cy="360363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3348038" y="4508500"/>
            <a:ext cx="0" cy="360363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8380" name="Picture 12" descr="MM900285263[1]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800225" cy="2232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212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Прочитайте десятичные дроби: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684213" y="1268413"/>
            <a:ext cx="2087562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1,683</a:t>
            </a:r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 rot="2611548">
            <a:off x="3419475" y="2276475"/>
            <a:ext cx="2735263" cy="1706563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12,992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-970499">
            <a:off x="323850" y="3141663"/>
            <a:ext cx="3082925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453,804</a:t>
            </a:r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 rot="596149">
            <a:off x="5827713" y="1773238"/>
            <a:ext cx="3316287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135,007</a:t>
            </a: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3995738" y="4005263"/>
            <a:ext cx="3311525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19,093</a:t>
            </a:r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 rot="1136696">
            <a:off x="6508750" y="5151438"/>
            <a:ext cx="2635250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0,038</a:t>
            </a:r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124075" y="5151438"/>
            <a:ext cx="2087563" cy="1706562"/>
          </a:xfrm>
          <a:prstGeom prst="irregularSeal2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9900"/>
                </a:solidFill>
              </a:rPr>
              <a:t>0,001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273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243888" cy="97313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Найдите соответствие: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014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684213" y="1268413"/>
          <a:ext cx="4321175" cy="3806825"/>
        </p:xfrm>
        <a:graphic>
          <a:graphicData uri="http://schemas.openxmlformats.org/presentationml/2006/ole">
            <p:oleObj spid="_x0000_s30722" name="Формула" r:id="rId3" imgW="1600200" imgH="1409700" progId="Equation.3">
              <p:embed/>
            </p:oleObj>
          </a:graphicData>
        </a:graphic>
      </p:graphicFrame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651500" y="5949950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1,5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5940425" y="1268413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2,7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877050" y="2349500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9,75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132138" y="5949950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0,5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7092950" y="3500438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0,6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659563" y="4797425"/>
            <a:ext cx="1873250" cy="647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00"/>
                </a:solidFill>
              </a:rPr>
              <a:t>8,6</a:t>
            </a:r>
          </a:p>
        </p:txBody>
      </p:sp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2484438" y="5373688"/>
            <a:ext cx="561657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:rPr>
              <a:t>Молодцы!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782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45677 0.2363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0532 L -0.44098 -0.63541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-3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6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-0.01551 L -0.22848 -0.2886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-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267 0.08403 " pathEditMode="relative" ptsTypes="AA">
                                      <p:cBhvr>
                                        <p:cTn id="73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-0.09445 " pathEditMode="relative" ptsTypes="AA">
                                      <p:cBhvr>
                                        <p:cTn id="78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2615 L -0.17327 -0.2678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-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</p:childTnLst>
        </p:cTn>
      </p:par>
    </p:tnLst>
    <p:bldLst>
      <p:bldP spid="16386" grpId="0" animBg="1"/>
      <p:bldP spid="16392" grpId="0" animBg="1"/>
      <p:bldP spid="16392" grpId="1" animBg="1"/>
      <p:bldP spid="16393" grpId="0" animBg="1"/>
      <p:bldP spid="16394" grpId="0" animBg="1"/>
      <p:bldP spid="16394" grpId="1" animBg="1"/>
      <p:bldP spid="16395" grpId="0" animBg="1"/>
      <p:bldP spid="16395" grpId="1" animBg="1"/>
      <p:bldP spid="16396" grpId="0" animBg="1"/>
      <p:bldP spid="16396" grpId="1" animBg="1"/>
      <p:bldP spid="16397" grpId="0" animBg="1"/>
      <p:bldP spid="1639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>
                <a:solidFill>
                  <a:srgbClr val="800080"/>
                </a:solidFill>
                <a:latin typeface="Georgia" pitchFamily="18" charset="0"/>
              </a:rPr>
              <a:t>Изучение нового материала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68413"/>
            <a:ext cx="7696200" cy="53292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chemeClr val="tx2"/>
                </a:solidFill>
              </a:rPr>
              <a:t>             5,1               3,68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Какие задания с этими числами можно придумать?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Придумайте задачу, чтобы она решалась сложением, вычитанием.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Каких умений нам не хватает?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800080"/>
                </a:solidFill>
                <a:latin typeface="Georgia" pitchFamily="18" charset="0"/>
              </a:rPr>
              <a:t>        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0066"/>
                </a:solidFill>
                <a:latin typeface="Georgia" pitchFamily="18" charset="0"/>
              </a:rPr>
              <a:t>Чем же мы будем заниматься на 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0066"/>
                </a:solidFill>
                <a:latin typeface="Georgia" pitchFamily="18" charset="0"/>
              </a:rPr>
              <a:t>                       уроке?</a:t>
            </a:r>
          </a:p>
        </p:txBody>
      </p:sp>
      <p:pic>
        <p:nvPicPr>
          <p:cNvPr id="50181" name="Picture 5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8" y="4292600"/>
            <a:ext cx="2068512" cy="212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300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bear0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2060575"/>
            <a:ext cx="3457575" cy="4535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 rot="10800000">
            <a:off x="323850" y="2205038"/>
            <a:ext cx="7383463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00"/>
                </a:solidFill>
              </a:rPr>
              <a:t> </a:t>
            </a:r>
            <a:r>
              <a:rPr lang="ru-RU" sz="2400" b="1" smtClean="0">
                <a:solidFill>
                  <a:srgbClr val="000000"/>
                </a:solidFill>
              </a:rPr>
              <a:t>Чтоб </a:t>
            </a:r>
            <a:r>
              <a:rPr lang="ru-RU" sz="3600" b="1" smtClean="0">
                <a:solidFill>
                  <a:srgbClr val="FF3300"/>
                </a:solidFill>
                <a:latin typeface="Monotype Corsiva" pitchFamily="66" charset="0"/>
              </a:rPr>
              <a:t>сложить дробь с дробью десятичной</a:t>
            </a:r>
            <a:r>
              <a:rPr lang="ru-RU" sz="2400" b="1" smtClean="0">
                <a:solidFill>
                  <a:srgbClr val="000000"/>
                </a:solidFill>
              </a:rPr>
              <a:t>,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Помни правило нетрудное отлично.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Запиши одну дробь под другой.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Запятая чтоб пришлась под запятой.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Для удобства действия с дробями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Знаки десятичные уравняй нулями.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Теперь складывай те числа  фигурально,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Как ты делал это в числах натуральных.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А советы по ответу будут уж простыми.</a:t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Запятую подпиши под запятыми.</a:t>
            </a:r>
          </a:p>
        </p:txBody>
      </p:sp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1403350" y="476250"/>
            <a:ext cx="5545138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rial"/>
              </a:rPr>
              <a:t>СЛОЖЕНИЕ</a:t>
            </a:r>
          </a:p>
        </p:txBody>
      </p:sp>
      <p:pic>
        <p:nvPicPr>
          <p:cNvPr id="37895" name="Picture 7" descr="BD05817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37288"/>
            <a:ext cx="8686800" cy="620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69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28600"/>
            <a:ext cx="4343400" cy="609600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Сложение</a:t>
            </a:r>
            <a:r>
              <a:rPr lang="ru-RU" sz="4000" dirty="0" smtClean="0"/>
              <a:t>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1371600"/>
            <a:ext cx="5688632" cy="4410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E7912-4982-4C62-8E41-92FC4494F8E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3053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8" name="Oval 64"/>
          <p:cNvSpPr>
            <a:spLocks noChangeArrowheads="1"/>
          </p:cNvSpPr>
          <p:nvPr/>
        </p:nvSpPr>
        <p:spPr bwMode="auto">
          <a:xfrm>
            <a:off x="7308850" y="6642100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6" name="Oval 72"/>
          <p:cNvSpPr>
            <a:spLocks noChangeArrowheads="1"/>
          </p:cNvSpPr>
          <p:nvPr/>
        </p:nvSpPr>
        <p:spPr bwMode="auto">
          <a:xfrm>
            <a:off x="7308850" y="6021388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8" name="Oval 74"/>
          <p:cNvSpPr>
            <a:spLocks noChangeArrowheads="1"/>
          </p:cNvSpPr>
          <p:nvPr/>
        </p:nvSpPr>
        <p:spPr bwMode="auto">
          <a:xfrm>
            <a:off x="7308850" y="6308725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7" name="Oval 73"/>
          <p:cNvSpPr>
            <a:spLocks noChangeArrowheads="1"/>
          </p:cNvSpPr>
          <p:nvPr/>
        </p:nvSpPr>
        <p:spPr bwMode="auto">
          <a:xfrm>
            <a:off x="7235825" y="5229225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5" name="Oval 71"/>
          <p:cNvSpPr>
            <a:spLocks noChangeArrowheads="1"/>
          </p:cNvSpPr>
          <p:nvPr/>
        </p:nvSpPr>
        <p:spPr bwMode="auto">
          <a:xfrm>
            <a:off x="7235825" y="4941888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0" name="Oval 66"/>
          <p:cNvSpPr>
            <a:spLocks noChangeArrowheads="1"/>
          </p:cNvSpPr>
          <p:nvPr/>
        </p:nvSpPr>
        <p:spPr bwMode="auto">
          <a:xfrm>
            <a:off x="7308850" y="4437063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1" name="Oval 67"/>
          <p:cNvSpPr>
            <a:spLocks noChangeArrowheads="1"/>
          </p:cNvSpPr>
          <p:nvPr/>
        </p:nvSpPr>
        <p:spPr bwMode="auto">
          <a:xfrm>
            <a:off x="7308850" y="4076700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2" name="Oval 68"/>
          <p:cNvSpPr>
            <a:spLocks noChangeArrowheads="1"/>
          </p:cNvSpPr>
          <p:nvPr/>
        </p:nvSpPr>
        <p:spPr bwMode="auto">
          <a:xfrm>
            <a:off x="7308850" y="3141663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3" name="Oval 69"/>
          <p:cNvSpPr>
            <a:spLocks noChangeArrowheads="1"/>
          </p:cNvSpPr>
          <p:nvPr/>
        </p:nvSpPr>
        <p:spPr bwMode="auto">
          <a:xfrm>
            <a:off x="7308850" y="3500438"/>
            <a:ext cx="215900" cy="215900"/>
          </a:xfrm>
          <a:prstGeom prst="ellipse">
            <a:avLst/>
          </a:prstGeom>
          <a:solidFill>
            <a:srgbClr val="F20CBB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21574" name="Group 70"/>
          <p:cNvGraphicFramePr>
            <a:graphicFrameLocks noGrp="1"/>
          </p:cNvGraphicFramePr>
          <p:nvPr/>
        </p:nvGraphicFramePr>
        <p:xfrm>
          <a:off x="0" y="2925763"/>
          <a:ext cx="8677275" cy="3932239"/>
        </p:xfrm>
        <a:graphic>
          <a:graphicData uri="http://schemas.openxmlformats.org/drawingml/2006/table">
            <a:tbl>
              <a:tblPr/>
              <a:tblGrid>
                <a:gridCol w="720725"/>
                <a:gridCol w="5256213"/>
                <a:gridCol w="2700337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E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250825" y="4797425"/>
            <a:ext cx="454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66CC"/>
                </a:solidFill>
                <a:latin typeface="Monotype Corsiva" pitchFamily="66" charset="0"/>
              </a:rPr>
              <a:t>3.</a:t>
            </a:r>
          </a:p>
        </p:txBody>
      </p:sp>
      <p:graphicFrame>
        <p:nvGraphicFramePr>
          <p:cNvPr id="21560" name="Group 56"/>
          <p:cNvGraphicFramePr>
            <a:graphicFrameLocks noGrp="1"/>
          </p:cNvGraphicFramePr>
          <p:nvPr/>
        </p:nvGraphicFramePr>
        <p:xfrm>
          <a:off x="0" y="620713"/>
          <a:ext cx="8785225" cy="649288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250825" y="5876925"/>
            <a:ext cx="454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66CC"/>
                </a:solidFill>
                <a:latin typeface="Monotype Corsiva" pitchFamily="66" charset="0"/>
              </a:rPr>
              <a:t>4.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827088" y="620713"/>
            <a:ext cx="7848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Arial Unicode MS" pitchFamily="34" charset="-128"/>
              </a:rPr>
              <a:t>      </a:t>
            </a:r>
            <a:r>
              <a:rPr lang="ru-RU" sz="2400" b="1" smtClean="0">
                <a:solidFill>
                  <a:srgbClr val="000000"/>
                </a:solidFill>
                <a:latin typeface="Arial Unicode MS" pitchFamily="34" charset="-128"/>
              </a:rPr>
              <a:t>Сложить десятичные дроби:</a:t>
            </a:r>
            <a:r>
              <a:rPr lang="ru-RU" sz="2400" smtClean="0">
                <a:solidFill>
                  <a:srgbClr val="000000"/>
                </a:solidFill>
                <a:latin typeface="Arial Unicode MS" pitchFamily="34" charset="-128"/>
              </a:rPr>
              <a:t>    </a:t>
            </a:r>
            <a:r>
              <a:rPr lang="ru-RU" sz="3200" b="1" smtClean="0">
                <a:solidFill>
                  <a:srgbClr val="000000"/>
                </a:solidFill>
                <a:latin typeface="Arial Unicode MS" pitchFamily="34" charset="-128"/>
              </a:rPr>
              <a:t>15,3  и  9,138</a:t>
            </a:r>
            <a:r>
              <a:rPr lang="ru-RU" sz="2400" smtClean="0">
                <a:solidFill>
                  <a:srgbClr val="000000"/>
                </a:solidFill>
                <a:latin typeface="Arial Unicode MS" pitchFamily="34" charset="-128"/>
              </a:rPr>
              <a:t> </a:t>
            </a:r>
          </a:p>
        </p:txBody>
      </p:sp>
      <p:pic>
        <p:nvPicPr>
          <p:cNvPr id="21535" name="Picture 31" descr="AN40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1450" cy="692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250825" y="4005263"/>
            <a:ext cx="454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66CC"/>
                </a:solidFill>
                <a:latin typeface="Monotype Corsiva" pitchFamily="66" charset="0"/>
              </a:rPr>
              <a:t>2.</a:t>
            </a:r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250825" y="3141663"/>
            <a:ext cx="454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66CC"/>
                </a:solidFill>
                <a:latin typeface="Monotype Corsiva" pitchFamily="66" charset="0"/>
              </a:rPr>
              <a:t>1.</a:t>
            </a:r>
          </a:p>
        </p:txBody>
      </p:sp>
      <p:pic>
        <p:nvPicPr>
          <p:cNvPr id="21532" name="Picture 28" descr="dis19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1584325" cy="1943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49" name="Text Box 45"/>
          <p:cNvSpPr txBox="1">
            <a:spLocks noChangeArrowheads="1"/>
          </p:cNvSpPr>
          <p:nvPr/>
        </p:nvSpPr>
        <p:spPr bwMode="auto">
          <a:xfrm>
            <a:off x="1187450" y="2997200"/>
            <a:ext cx="47752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00"/>
                </a:solidFill>
              </a:rPr>
              <a:t>Записать их друг под другом так, чтобы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0000"/>
                </a:solidFill>
              </a:rPr>
              <a:t>запятая была под запятой.</a:t>
            </a:r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1042988" y="3933825"/>
            <a:ext cx="4987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</a:rPr>
              <a:t>Уравнять</a:t>
            </a:r>
            <a:r>
              <a:rPr lang="ru-RU" sz="2000" b="1" dirty="0" smtClean="0">
                <a:solidFill>
                  <a:srgbClr val="000099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количество знаков после запятой.</a:t>
            </a: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1042988" y="4868863"/>
            <a:ext cx="4646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Выполнить сложение,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99"/>
                </a:solidFill>
              </a:rPr>
              <a:t>не обращая внимания на запятую.</a:t>
            </a:r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1476375" y="5805488"/>
            <a:ext cx="3467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Поставить в ответе</a:t>
            </a:r>
            <a:r>
              <a:rPr lang="ru-RU" sz="2000" smtClean="0">
                <a:solidFill>
                  <a:srgbClr val="000000"/>
                </a:solidFill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0000"/>
                </a:solidFill>
              </a:rPr>
              <a:t>запятую под запятой.</a:t>
            </a:r>
          </a:p>
        </p:txBody>
      </p:sp>
      <p:sp>
        <p:nvSpPr>
          <p:cNvPr id="21561" name="Text Box 57"/>
          <p:cNvSpPr txBox="1">
            <a:spLocks noChangeArrowheads="1"/>
          </p:cNvSpPr>
          <p:nvPr/>
        </p:nvSpPr>
        <p:spPr bwMode="auto">
          <a:xfrm>
            <a:off x="6876256" y="2924944"/>
            <a:ext cx="18732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15 , 3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  9 , 1 3 </a:t>
            </a:r>
          </a:p>
        </p:txBody>
      </p:sp>
      <p:sp>
        <p:nvSpPr>
          <p:cNvPr id="21562" name="Text Box 58"/>
          <p:cNvSpPr txBox="1">
            <a:spLocks noChangeArrowheads="1"/>
          </p:cNvSpPr>
          <p:nvPr/>
        </p:nvSpPr>
        <p:spPr bwMode="auto">
          <a:xfrm>
            <a:off x="6948264" y="3933056"/>
            <a:ext cx="18662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15 , 3 </a:t>
            </a:r>
            <a:r>
              <a:rPr lang="ru-RU" sz="2400" b="1" dirty="0" smtClean="0">
                <a:solidFill>
                  <a:srgbClr val="009900"/>
                </a:solidFill>
              </a:rPr>
              <a:t>0 0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  9 , 1 3 8</a:t>
            </a:r>
          </a:p>
        </p:txBody>
      </p:sp>
      <p:sp>
        <p:nvSpPr>
          <p:cNvPr id="21563" name="Line 59"/>
          <p:cNvSpPr>
            <a:spLocks noChangeShapeType="1"/>
          </p:cNvSpPr>
          <p:nvPr/>
        </p:nvSpPr>
        <p:spPr bwMode="auto">
          <a:xfrm>
            <a:off x="6588125" y="3716338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64" name="Text Box 60"/>
          <p:cNvSpPr txBox="1">
            <a:spLocks noChangeArrowheads="1"/>
          </p:cNvSpPr>
          <p:nvPr/>
        </p:nvSpPr>
        <p:spPr bwMode="auto">
          <a:xfrm>
            <a:off x="7020272" y="5842337"/>
            <a:ext cx="158729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15 , 3 </a:t>
            </a:r>
            <a:r>
              <a:rPr lang="ru-RU" sz="2000" b="1" dirty="0" smtClean="0">
                <a:solidFill>
                  <a:srgbClr val="009900"/>
                </a:solidFill>
              </a:rPr>
              <a:t>0 0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  9 , 1 3 8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  6 , 1 6 2</a:t>
            </a:r>
          </a:p>
        </p:txBody>
      </p:sp>
      <p:sp>
        <p:nvSpPr>
          <p:cNvPr id="21565" name="Text Box 61"/>
          <p:cNvSpPr txBox="1">
            <a:spLocks noChangeArrowheads="1"/>
          </p:cNvSpPr>
          <p:nvPr/>
        </p:nvSpPr>
        <p:spPr bwMode="auto">
          <a:xfrm>
            <a:off x="6948264" y="4725144"/>
            <a:ext cx="169790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15 , 3 </a:t>
            </a:r>
            <a:r>
              <a:rPr lang="ru-RU" sz="2000" b="1" dirty="0" smtClean="0">
                <a:solidFill>
                  <a:srgbClr val="009900"/>
                </a:solidFill>
              </a:rPr>
              <a:t>0 0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  9 , 1 3 8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</a:rPr>
              <a:t>   6   1 6 2</a:t>
            </a:r>
          </a:p>
        </p:txBody>
      </p:sp>
      <p:sp>
        <p:nvSpPr>
          <p:cNvPr id="21566" name="Line 62"/>
          <p:cNvSpPr>
            <a:spLocks noChangeShapeType="1"/>
          </p:cNvSpPr>
          <p:nvPr/>
        </p:nvSpPr>
        <p:spPr bwMode="auto">
          <a:xfrm>
            <a:off x="6659563" y="4652963"/>
            <a:ext cx="1873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67" name="Line 63"/>
          <p:cNvSpPr>
            <a:spLocks noChangeShapeType="1"/>
          </p:cNvSpPr>
          <p:nvPr/>
        </p:nvSpPr>
        <p:spPr bwMode="auto">
          <a:xfrm>
            <a:off x="6732588" y="5445125"/>
            <a:ext cx="1368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1579" name="Line 75"/>
          <p:cNvSpPr>
            <a:spLocks noChangeShapeType="1"/>
          </p:cNvSpPr>
          <p:nvPr/>
        </p:nvSpPr>
        <p:spPr bwMode="auto">
          <a:xfrm>
            <a:off x="6659563" y="6524625"/>
            <a:ext cx="1800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aphicFrame>
        <p:nvGraphicFramePr>
          <p:cNvPr id="21580" name="Object 76"/>
          <p:cNvGraphicFramePr>
            <a:graphicFrameLocks noChangeAspect="1"/>
          </p:cNvGraphicFramePr>
          <p:nvPr/>
        </p:nvGraphicFramePr>
        <p:xfrm>
          <a:off x="1908175" y="1484313"/>
          <a:ext cx="2016125" cy="687387"/>
        </p:xfrm>
        <a:graphic>
          <a:graphicData uri="http://schemas.openxmlformats.org/presentationml/2006/ole">
            <p:oleObj spid="_x0000_s1026" name="Формула" r:id="rId5" imgW="558800" imgH="190500" progId="Equation.3">
              <p:embed/>
            </p:oleObj>
          </a:graphicData>
        </a:graphic>
      </p:graphicFrame>
      <p:graphicFrame>
        <p:nvGraphicFramePr>
          <p:cNvPr id="21581" name="Object 77"/>
          <p:cNvGraphicFramePr>
            <a:graphicFrameLocks noChangeAspect="1"/>
          </p:cNvGraphicFramePr>
          <p:nvPr/>
        </p:nvGraphicFramePr>
        <p:xfrm>
          <a:off x="6227763" y="1341438"/>
          <a:ext cx="1944687" cy="771525"/>
        </p:xfrm>
        <a:graphic>
          <a:graphicData uri="http://schemas.openxmlformats.org/presentationml/2006/ole">
            <p:oleObj spid="_x0000_s1027" name="Формула" r:id="rId6" imgW="571252" imgH="190417" progId="Equation.3">
              <p:embed/>
            </p:oleObj>
          </a:graphicData>
        </a:graphic>
      </p:graphicFrame>
      <p:graphicFrame>
        <p:nvGraphicFramePr>
          <p:cNvPr id="21582" name="Object 78"/>
          <p:cNvGraphicFramePr>
            <a:graphicFrameLocks noChangeAspect="1"/>
          </p:cNvGraphicFramePr>
          <p:nvPr/>
        </p:nvGraphicFramePr>
        <p:xfrm>
          <a:off x="1979613" y="2235200"/>
          <a:ext cx="1655762" cy="654050"/>
        </p:xfrm>
        <a:graphic>
          <a:graphicData uri="http://schemas.openxmlformats.org/presentationml/2006/ole">
            <p:oleObj spid="_x0000_s1028" name="Формула" r:id="rId7" imgW="482391" imgH="190417" progId="Equation.3">
              <p:embed/>
            </p:oleObj>
          </a:graphicData>
        </a:graphic>
      </p:graphicFrame>
      <p:graphicFrame>
        <p:nvGraphicFramePr>
          <p:cNvPr id="21583" name="Object 79"/>
          <p:cNvGraphicFramePr>
            <a:graphicFrameLocks noChangeAspect="1"/>
          </p:cNvGraphicFramePr>
          <p:nvPr/>
        </p:nvGraphicFramePr>
        <p:xfrm>
          <a:off x="6084888" y="2133600"/>
          <a:ext cx="2160587" cy="754063"/>
        </p:xfrm>
        <a:graphic>
          <a:graphicData uri="http://schemas.openxmlformats.org/presentationml/2006/ole">
            <p:oleObj spid="_x0000_s1029" name="Формула" r:id="rId8" imgW="545863" imgH="190417" progId="Equation.3">
              <p:embed/>
            </p:oleObj>
          </a:graphicData>
        </a:graphic>
      </p:graphicFrame>
      <p:graphicFrame>
        <p:nvGraphicFramePr>
          <p:cNvPr id="21584" name="Object 80"/>
          <p:cNvGraphicFramePr>
            <a:graphicFrameLocks noChangeAspect="1"/>
          </p:cNvGraphicFramePr>
          <p:nvPr/>
        </p:nvGraphicFramePr>
        <p:xfrm>
          <a:off x="1763713" y="1412875"/>
          <a:ext cx="2592387" cy="682625"/>
        </p:xfrm>
        <a:graphic>
          <a:graphicData uri="http://schemas.openxmlformats.org/presentationml/2006/ole">
            <p:oleObj spid="_x0000_s1030" name="Формула" r:id="rId9" imgW="723586" imgH="190417" progId="Equation.3">
              <p:embed/>
            </p:oleObj>
          </a:graphicData>
        </a:graphic>
      </p:graphicFrame>
      <p:graphicFrame>
        <p:nvGraphicFramePr>
          <p:cNvPr id="21585" name="Object 81"/>
          <p:cNvGraphicFramePr>
            <a:graphicFrameLocks noChangeAspect="1"/>
          </p:cNvGraphicFramePr>
          <p:nvPr/>
        </p:nvGraphicFramePr>
        <p:xfrm>
          <a:off x="6156325" y="1412875"/>
          <a:ext cx="1943100" cy="620713"/>
        </p:xfrm>
        <a:graphic>
          <a:graphicData uri="http://schemas.openxmlformats.org/presentationml/2006/ole">
            <p:oleObj spid="_x0000_s1031" name="Формула" r:id="rId10" imgW="596900" imgH="190500" progId="Equation.3">
              <p:embed/>
            </p:oleObj>
          </a:graphicData>
        </a:graphic>
      </p:graphicFrame>
      <p:graphicFrame>
        <p:nvGraphicFramePr>
          <p:cNvPr id="21586" name="Object 82"/>
          <p:cNvGraphicFramePr>
            <a:graphicFrameLocks noChangeAspect="1"/>
          </p:cNvGraphicFramePr>
          <p:nvPr/>
        </p:nvGraphicFramePr>
        <p:xfrm>
          <a:off x="1979613" y="2133600"/>
          <a:ext cx="1944687" cy="649288"/>
        </p:xfrm>
        <a:graphic>
          <a:graphicData uri="http://schemas.openxmlformats.org/presentationml/2006/ole">
            <p:oleObj spid="_x0000_s1032" name="Формула" r:id="rId11" imgW="571252" imgH="190417" progId="Equation.3">
              <p:embed/>
            </p:oleObj>
          </a:graphicData>
        </a:graphic>
      </p:graphicFrame>
      <p:graphicFrame>
        <p:nvGraphicFramePr>
          <p:cNvPr id="21587" name="Object 83"/>
          <p:cNvGraphicFramePr>
            <a:graphicFrameLocks noChangeAspect="1"/>
          </p:cNvGraphicFramePr>
          <p:nvPr/>
        </p:nvGraphicFramePr>
        <p:xfrm>
          <a:off x="6084888" y="2205038"/>
          <a:ext cx="2159000" cy="647700"/>
        </p:xfrm>
        <a:graphic>
          <a:graphicData uri="http://schemas.openxmlformats.org/presentationml/2006/ole">
            <p:oleObj spid="_x0000_s1033" name="Формула" r:id="rId12" imgW="634725" imgH="190417" progId="Equation.3">
              <p:embed/>
            </p:oleObj>
          </a:graphicData>
        </a:graphic>
      </p:graphicFrame>
      <p:graphicFrame>
        <p:nvGraphicFramePr>
          <p:cNvPr id="21588" name="Object 8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55544674"/>
              </p:ext>
            </p:extLst>
          </p:nvPr>
        </p:nvGraphicFramePr>
        <p:xfrm>
          <a:off x="1835150" y="1319213"/>
          <a:ext cx="2160588" cy="719137"/>
        </p:xfrm>
        <a:graphic>
          <a:graphicData uri="http://schemas.openxmlformats.org/presentationml/2006/ole">
            <p:oleObj spid="_x0000_s1034" name="Формула" r:id="rId13" imgW="609480" imgH="203040" progId="Equation.3">
              <p:embed/>
            </p:oleObj>
          </a:graphicData>
        </a:graphic>
      </p:graphicFrame>
      <p:graphicFrame>
        <p:nvGraphicFramePr>
          <p:cNvPr id="21589" name="Object 8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16804684"/>
              </p:ext>
            </p:extLst>
          </p:nvPr>
        </p:nvGraphicFramePr>
        <p:xfrm>
          <a:off x="6321425" y="1392238"/>
          <a:ext cx="1541463" cy="669925"/>
        </p:xfrm>
        <a:graphic>
          <a:graphicData uri="http://schemas.openxmlformats.org/presentationml/2006/ole">
            <p:oleObj spid="_x0000_s1035" name="Формула" r:id="rId14" imgW="469800" imgH="203040" progId="Equation.3">
              <p:embed/>
            </p:oleObj>
          </a:graphicData>
        </a:graphic>
      </p:graphicFrame>
      <p:graphicFrame>
        <p:nvGraphicFramePr>
          <p:cNvPr id="21590" name="Object 8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77501983"/>
              </p:ext>
            </p:extLst>
          </p:nvPr>
        </p:nvGraphicFramePr>
        <p:xfrm>
          <a:off x="1692275" y="2111375"/>
          <a:ext cx="2232025" cy="725488"/>
        </p:xfrm>
        <a:graphic>
          <a:graphicData uri="http://schemas.openxmlformats.org/presentationml/2006/ole">
            <p:oleObj spid="_x0000_s1036" name="Формула" r:id="rId15" imgW="622080" imgH="203040" progId="Equation.3">
              <p:embed/>
            </p:oleObj>
          </a:graphicData>
        </a:graphic>
      </p:graphicFrame>
      <p:graphicFrame>
        <p:nvGraphicFramePr>
          <p:cNvPr id="21591" name="Object 8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20954981"/>
              </p:ext>
            </p:extLst>
          </p:nvPr>
        </p:nvGraphicFramePr>
        <p:xfrm>
          <a:off x="6011863" y="2114550"/>
          <a:ext cx="2232025" cy="617538"/>
        </p:xfrm>
        <a:graphic>
          <a:graphicData uri="http://schemas.openxmlformats.org/presentationml/2006/ole">
            <p:oleObj spid="_x0000_s1037" name="Формула" r:id="rId16" imgW="736560" imgH="20304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280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2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20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1000"/>
                                        <p:tgtEl>
                                          <p:spTgt spid="2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8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9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20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1000"/>
                                        <p:tgtEl>
                                          <p:spTgt spid="2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21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21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21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1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1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1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1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21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1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21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1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21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21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21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1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1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21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21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1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1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1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21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1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21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1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1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1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1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2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21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21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21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1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1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1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21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21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 nodeType="clickPar">
                      <p:stCondLst>
                        <p:cond delay="indefinite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1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1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2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 nodeType="clickPar">
                      <p:stCondLst>
                        <p:cond delay="indefinite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21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21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1000"/>
                                        <p:tgtEl>
                                          <p:spTgt spid="21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21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1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2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Par">
                      <p:stCondLst>
                        <p:cond delay="indefinite"/>
                      </p:stCondLst>
                      <p:childTnLst>
                        <p:par>
                          <p:cTn id="2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21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21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21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Par">
                      <p:stCondLst>
                        <p:cond delay="indefinite"/>
                      </p:stCondLst>
                      <p:childTnLst>
                        <p:par>
                          <p:cTn id="2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1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 nodeType="clickPar">
                      <p:stCondLst>
                        <p:cond delay="indefinite"/>
                      </p:stCondLst>
                      <p:childTnLst>
                        <p:par>
                          <p:cTn id="2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1" dur="1000"/>
                                        <p:tgtEl>
                                          <p:spTgt spid="21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68" grpId="0" animBg="1"/>
      <p:bldP spid="21531" grpId="0"/>
      <p:bldP spid="21543" grpId="0"/>
      <p:bldP spid="21534" grpId="0"/>
      <p:bldP spid="21547" grpId="0"/>
      <p:bldP spid="21548" grpId="0"/>
      <p:bldP spid="21549" grpId="0"/>
      <p:bldP spid="21550" grpId="0"/>
      <p:bldP spid="21551" grpId="0"/>
      <p:bldP spid="21552" grpId="0"/>
      <p:bldP spid="21561" grpId="0"/>
      <p:bldP spid="21562" grpId="0"/>
      <p:bldP spid="21564" grpId="0"/>
      <p:bldP spid="215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Выполнить сложение десятичных дробей:</a:t>
            </a:r>
            <a:r>
              <a:rPr lang="ru-RU" sz="4000" smtClean="0"/>
              <a:t> </a:t>
            </a:r>
          </a:p>
        </p:txBody>
      </p:sp>
      <p:sp>
        <p:nvSpPr>
          <p:cNvPr id="1039" name="Rectangle 4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graphicFrame>
        <p:nvGraphicFramePr>
          <p:cNvPr id="91139" name="Object 3"/>
          <p:cNvGraphicFramePr>
            <a:graphicFrameLocks noChangeAspect="1"/>
          </p:cNvGraphicFramePr>
          <p:nvPr/>
        </p:nvGraphicFramePr>
        <p:xfrm>
          <a:off x="2590800" y="3048000"/>
          <a:ext cx="2832100" cy="868363"/>
        </p:xfrm>
        <a:graphic>
          <a:graphicData uri="http://schemas.openxmlformats.org/presentationml/2006/ole">
            <p:oleObj spid="_x0000_s2050" name="Формула" r:id="rId4" imgW="660113" imgH="203112" progId="Equation.3">
              <p:embed/>
            </p:oleObj>
          </a:graphicData>
        </a:graphic>
      </p:graphicFrame>
      <p:graphicFrame>
        <p:nvGraphicFramePr>
          <p:cNvPr id="91141" name="Object 5"/>
          <p:cNvGraphicFramePr>
            <a:graphicFrameLocks noChangeAspect="1"/>
          </p:cNvGraphicFramePr>
          <p:nvPr/>
        </p:nvGraphicFramePr>
        <p:xfrm>
          <a:off x="2590800" y="3048000"/>
          <a:ext cx="2832100" cy="868363"/>
        </p:xfrm>
        <a:graphic>
          <a:graphicData uri="http://schemas.openxmlformats.org/presentationml/2006/ole">
            <p:oleObj spid="_x0000_s2051" name="Формула" r:id="rId5" imgW="660113" imgH="203112" progId="Equation.3">
              <p:embed/>
            </p:oleObj>
          </a:graphicData>
        </a:graphic>
      </p:graphicFrame>
      <p:graphicFrame>
        <p:nvGraphicFramePr>
          <p:cNvPr id="91142" name="Object 6"/>
          <p:cNvGraphicFramePr>
            <a:graphicFrameLocks noChangeAspect="1"/>
          </p:cNvGraphicFramePr>
          <p:nvPr/>
        </p:nvGraphicFramePr>
        <p:xfrm>
          <a:off x="5410200" y="3048000"/>
          <a:ext cx="544513" cy="760413"/>
        </p:xfrm>
        <a:graphic>
          <a:graphicData uri="http://schemas.openxmlformats.org/presentationml/2006/ole">
            <p:oleObj spid="_x0000_s2052" name="Формула" r:id="rId6" imgW="152280" imgH="228600" progId="Equation.3">
              <p:embed/>
            </p:oleObj>
          </a:graphicData>
        </a:graphic>
      </p:graphicFrame>
      <p:graphicFrame>
        <p:nvGraphicFramePr>
          <p:cNvPr id="91143" name="Object 7"/>
          <p:cNvGraphicFramePr>
            <a:graphicFrameLocks noChangeAspect="1"/>
          </p:cNvGraphicFramePr>
          <p:nvPr/>
        </p:nvGraphicFramePr>
        <p:xfrm>
          <a:off x="5302250" y="3048000"/>
          <a:ext cx="762000" cy="760413"/>
        </p:xfrm>
        <a:graphic>
          <a:graphicData uri="http://schemas.openxmlformats.org/presentationml/2006/ole">
            <p:oleObj spid="_x0000_s2053" name="Формула" r:id="rId7" imgW="228600" imgH="228600" progId="Equation.3">
              <p:embed/>
            </p:oleObj>
          </a:graphicData>
        </a:graphic>
      </p:graphicFrame>
      <p:graphicFrame>
        <p:nvGraphicFramePr>
          <p:cNvPr id="91144" name="Object 8"/>
          <p:cNvGraphicFramePr>
            <a:graphicFrameLocks noChangeAspect="1"/>
          </p:cNvGraphicFramePr>
          <p:nvPr/>
        </p:nvGraphicFramePr>
        <p:xfrm>
          <a:off x="2667000" y="3048000"/>
          <a:ext cx="2886075" cy="868363"/>
        </p:xfrm>
        <a:graphic>
          <a:graphicData uri="http://schemas.openxmlformats.org/presentationml/2006/ole">
            <p:oleObj spid="_x0000_s2054" name="Формула" r:id="rId8" imgW="672808" imgH="203112" progId="Equation.3">
              <p:embed/>
            </p:oleObj>
          </a:graphicData>
        </a:graphic>
      </p:graphicFrame>
      <p:graphicFrame>
        <p:nvGraphicFramePr>
          <p:cNvPr id="91145" name="Object 9"/>
          <p:cNvGraphicFramePr>
            <a:graphicFrameLocks noChangeAspect="1"/>
          </p:cNvGraphicFramePr>
          <p:nvPr/>
        </p:nvGraphicFramePr>
        <p:xfrm>
          <a:off x="5562600" y="3124200"/>
          <a:ext cx="490538" cy="760413"/>
        </p:xfrm>
        <a:graphic>
          <a:graphicData uri="http://schemas.openxmlformats.org/presentationml/2006/ole">
            <p:oleObj spid="_x0000_s2055" name="Формула" r:id="rId9" imgW="139680" imgH="228600" progId="Equation.3">
              <p:embed/>
            </p:oleObj>
          </a:graphicData>
        </a:graphic>
      </p:graphicFrame>
      <p:graphicFrame>
        <p:nvGraphicFramePr>
          <p:cNvPr id="91146" name="Object 10"/>
          <p:cNvGraphicFramePr>
            <a:graphicFrameLocks noChangeAspect="1"/>
          </p:cNvGraphicFramePr>
          <p:nvPr/>
        </p:nvGraphicFramePr>
        <p:xfrm>
          <a:off x="2667000" y="3048000"/>
          <a:ext cx="2832100" cy="868363"/>
        </p:xfrm>
        <a:graphic>
          <a:graphicData uri="http://schemas.openxmlformats.org/presentationml/2006/ole">
            <p:oleObj spid="_x0000_s2056" name="Формула" r:id="rId10" imgW="660113" imgH="203112" progId="Equation.3">
              <p:embed/>
            </p:oleObj>
          </a:graphicData>
        </a:graphic>
      </p:graphicFrame>
      <p:graphicFrame>
        <p:nvGraphicFramePr>
          <p:cNvPr id="91147" name="Object 11"/>
          <p:cNvGraphicFramePr>
            <a:graphicFrameLocks noChangeAspect="1"/>
          </p:cNvGraphicFramePr>
          <p:nvPr/>
        </p:nvGraphicFramePr>
        <p:xfrm>
          <a:off x="5562600" y="3048000"/>
          <a:ext cx="381000" cy="706438"/>
        </p:xfrm>
        <a:graphic>
          <a:graphicData uri="http://schemas.openxmlformats.org/presentationml/2006/ole">
            <p:oleObj spid="_x0000_s2057" name="Формула" r:id="rId11" imgW="101520" imgH="203400" progId="Equation.3">
              <p:embed/>
            </p:oleObj>
          </a:graphicData>
        </a:graphic>
      </p:graphicFrame>
      <p:graphicFrame>
        <p:nvGraphicFramePr>
          <p:cNvPr id="91148" name="Object 12"/>
          <p:cNvGraphicFramePr>
            <a:graphicFrameLocks noChangeAspect="1"/>
          </p:cNvGraphicFramePr>
          <p:nvPr/>
        </p:nvGraphicFramePr>
        <p:xfrm>
          <a:off x="2667000" y="3048000"/>
          <a:ext cx="2778125" cy="868363"/>
        </p:xfrm>
        <a:graphic>
          <a:graphicData uri="http://schemas.openxmlformats.org/presentationml/2006/ole">
            <p:oleObj spid="_x0000_s2058" name="Формула" r:id="rId12" imgW="647419" imgH="203112" progId="Equation.3">
              <p:embed/>
            </p:oleObj>
          </a:graphicData>
        </a:graphic>
      </p:graphicFrame>
      <p:graphicFrame>
        <p:nvGraphicFramePr>
          <p:cNvPr id="91149" name="Object 13"/>
          <p:cNvGraphicFramePr>
            <a:graphicFrameLocks noChangeAspect="1"/>
          </p:cNvGraphicFramePr>
          <p:nvPr/>
        </p:nvGraphicFramePr>
        <p:xfrm>
          <a:off x="5486400" y="3048000"/>
          <a:ext cx="544513" cy="706438"/>
        </p:xfrm>
        <a:graphic>
          <a:graphicData uri="http://schemas.openxmlformats.org/presentationml/2006/ole">
            <p:oleObj spid="_x0000_s2059" name="Формула" r:id="rId13" imgW="152280" imgH="203400" progId="Equation.3">
              <p:embed/>
            </p:oleObj>
          </a:graphicData>
        </a:graphic>
      </p:graphicFrame>
      <p:graphicFrame>
        <p:nvGraphicFramePr>
          <p:cNvPr id="91150" name="Object 14"/>
          <p:cNvGraphicFramePr>
            <a:graphicFrameLocks noChangeAspect="1"/>
          </p:cNvGraphicFramePr>
          <p:nvPr/>
        </p:nvGraphicFramePr>
        <p:xfrm>
          <a:off x="2667000" y="2971800"/>
          <a:ext cx="2887663" cy="868363"/>
        </p:xfrm>
        <a:graphic>
          <a:graphicData uri="http://schemas.openxmlformats.org/presentationml/2006/ole">
            <p:oleObj spid="_x0000_s2060" name="Формула" r:id="rId14" imgW="672808" imgH="203112" progId="Equation.3">
              <p:embed/>
            </p:oleObj>
          </a:graphicData>
        </a:graphic>
      </p:graphicFrame>
      <p:graphicFrame>
        <p:nvGraphicFramePr>
          <p:cNvPr id="91151" name="Object 15"/>
          <p:cNvGraphicFramePr>
            <a:graphicFrameLocks noChangeAspect="1"/>
          </p:cNvGraphicFramePr>
          <p:nvPr/>
        </p:nvGraphicFramePr>
        <p:xfrm>
          <a:off x="5540375" y="2971800"/>
          <a:ext cx="381000" cy="706438"/>
        </p:xfrm>
        <a:graphic>
          <a:graphicData uri="http://schemas.openxmlformats.org/presentationml/2006/ole">
            <p:oleObj spid="_x0000_s2061" name="Формула" r:id="rId15" imgW="101520" imgH="203400" progId="Equation.3">
              <p:embed/>
            </p:oleObj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E7912-4982-4C62-8E41-92FC4494F8EB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ru-RU">
              <a:solidFill>
                <a:srgbClr val="FFFFFF"/>
              </a:solidFill>
            </a:endParaRPr>
          </a:p>
        </p:txBody>
      </p:sp>
      <p:pic>
        <p:nvPicPr>
          <p:cNvPr id="17" name="Picture 4" descr="dglxasset[1]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754" y="4221088"/>
            <a:ext cx="2253995" cy="2239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67826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s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Самостоятельная работа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363272" cy="49291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                                         1)Найдите </a:t>
            </a:r>
            <a:r>
              <a:rPr lang="ru-RU" sz="2400" b="1" dirty="0"/>
              <a:t>сумму: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а) 8,9 + 4                                            </a:t>
            </a:r>
            <a:r>
              <a:rPr lang="ru-RU" sz="2400" b="1" dirty="0" smtClean="0"/>
              <a:t> </a:t>
            </a:r>
            <a:r>
              <a:rPr lang="ru-RU" sz="2400" b="1" dirty="0"/>
              <a:t>а) 8 + 2,6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б</a:t>
            </a:r>
            <a:r>
              <a:rPr lang="ru-RU" sz="2400" b="1" dirty="0"/>
              <a:t>) 13 +4,2                                            б) 4,7+ 16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</a:t>
            </a:r>
            <a:r>
              <a:rPr lang="ru-RU" sz="2400" b="1" dirty="0"/>
              <a:t>) 5,7 + 3,28                                        в) 2,58 +1,4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г)1,27 + 24,3                                       г)7,2+ 15,68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д</a:t>
            </a:r>
            <a:r>
              <a:rPr lang="ru-RU" sz="2400" b="1" dirty="0"/>
              <a:t>) 10,09 + 0,308                                 д) 0,906 +12,8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е) 0,596 + 0,83                                    е)0,47 + 0,741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4427984" y="1772816"/>
            <a:ext cx="0" cy="44640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187450" y="620713"/>
            <a:ext cx="2160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FF"/>
                </a:solidFill>
                <a:latin typeface="Arial" charset="0"/>
                <a:cs typeface="Arial" charset="0"/>
              </a:rPr>
              <a:t>I</a:t>
            </a:r>
            <a:r>
              <a:rPr lang="ru-RU" sz="2800">
                <a:solidFill>
                  <a:srgbClr val="FFFFFF"/>
                </a:solidFill>
                <a:latin typeface="Arial" charset="0"/>
                <a:cs typeface="Arial" charset="0"/>
              </a:rPr>
              <a:t> вариант</a:t>
            </a:r>
            <a:endParaRPr lang="en-US" sz="28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724525" y="620713"/>
            <a:ext cx="18224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>
                <a:solidFill>
                  <a:srgbClr val="FFFFFF"/>
                </a:solidFill>
                <a:latin typeface="Arial" charset="0"/>
              </a:rPr>
              <a:t>II</a:t>
            </a:r>
            <a:r>
              <a:rPr lang="ru-RU" sz="2800">
                <a:solidFill>
                  <a:srgbClr val="FFFFFF"/>
                </a:solidFill>
                <a:latin typeface="Arial" charset="0"/>
              </a:rPr>
              <a:t> вариант</a:t>
            </a:r>
            <a:endParaRPr lang="en-US" sz="28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254323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308</Words>
  <Application>Microsoft Office PowerPoint</Application>
  <PresentationFormat>Экран (4:3)</PresentationFormat>
  <Paragraphs>100</Paragraphs>
  <Slides>12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Формула</vt:lpstr>
      <vt:lpstr>Слайд 1</vt:lpstr>
      <vt:lpstr>Прочитайте десятичные дроби:</vt:lpstr>
      <vt:lpstr>Найдите соответствие:</vt:lpstr>
      <vt:lpstr>Изучение нового материала</vt:lpstr>
      <vt:lpstr>Слайд 5</vt:lpstr>
      <vt:lpstr>Сложение </vt:lpstr>
      <vt:lpstr>Слайд 7</vt:lpstr>
      <vt:lpstr>Выполнить сложение десятичных дробей: </vt:lpstr>
      <vt:lpstr>Самостоятельная работа</vt:lpstr>
      <vt:lpstr>Слайд 10</vt:lpstr>
      <vt:lpstr>Слайд 11</vt:lpstr>
      <vt:lpstr>Итог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rita</cp:lastModifiedBy>
  <cp:revision>4</cp:revision>
  <dcterms:created xsi:type="dcterms:W3CDTF">2016-02-25T19:03:46Z</dcterms:created>
  <dcterms:modified xsi:type="dcterms:W3CDTF">2016-02-25T21:01:45Z</dcterms:modified>
</cp:coreProperties>
</file>