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0"/>
  </p:notesMasterIdLst>
  <p:sldIdLst>
    <p:sldId id="257" r:id="rId2"/>
    <p:sldId id="276" r:id="rId3"/>
    <p:sldId id="275" r:id="rId4"/>
    <p:sldId id="274" r:id="rId5"/>
    <p:sldId id="271" r:id="rId6"/>
    <p:sldId id="272" r:id="rId7"/>
    <p:sldId id="273" r:id="rId8"/>
    <p:sldId id="260" r:id="rId9"/>
    <p:sldId id="263" r:id="rId10"/>
    <p:sldId id="264" r:id="rId11"/>
    <p:sldId id="265" r:id="rId12"/>
    <p:sldId id="266" r:id="rId13"/>
    <p:sldId id="267" r:id="rId14"/>
    <p:sldId id="277" r:id="rId15"/>
    <p:sldId id="268" r:id="rId16"/>
    <p:sldId id="269" r:id="rId17"/>
    <p:sldId id="270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EF25D-BD6B-44F7-81EF-43DC77CDA905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9CB5D-9943-43E7-B6FF-DA0BEB5B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28B760-0181-4AA0-A75C-A3EE3E8629DF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A3F78B-FAED-4035-9730-8FEA7C301878}" type="slidenum">
              <a:rPr lang="ru-RU" altLang="ru-RU" sz="1200"/>
              <a:pPr algn="r"/>
              <a:t>18</a:t>
            </a:fld>
            <a:endParaRPr lang="ru-RU" altLang="ru-RU" sz="1200"/>
          </a:p>
        </p:txBody>
      </p:sp>
      <p:sp>
        <p:nvSpPr>
          <p:cNvPr id="143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434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09EDA33-15E5-47B9-B354-A5128ACA6AD8}" type="slidenum">
              <a:rPr lang="ru-RU" altLang="ru-RU" sz="1200"/>
              <a:pPr algn="r"/>
              <a:t>18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F73A2-BDE4-42A9-AE60-16655E10B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EAF59-2715-4A2A-B585-47DC4F6A95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616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332656"/>
            <a:ext cx="7772400" cy="216267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ru-RU" dirty="0" smtClean="0"/>
              <a:t>Сравнение десятичных дробей.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C49E5-7A6A-4A4F-B330-0077E70FC2B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445332"/>
      </p:ext>
    </p:extLst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dirty="0" smtClean="0"/>
              <a:t>Сравните числа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b="1" dirty="0" smtClean="0"/>
              <a:t>   85,09 и 67,99;               55,7 и 55,7000;  </a:t>
            </a:r>
          </a:p>
          <a:p>
            <a:pPr eaLnBrk="1" hangingPunct="1">
              <a:buFontTx/>
              <a:buNone/>
            </a:pPr>
            <a:r>
              <a:rPr lang="ru-RU" b="1" dirty="0"/>
              <a:t> </a:t>
            </a:r>
            <a:r>
              <a:rPr lang="ru-RU" b="1" dirty="0" smtClean="0"/>
              <a:t>  0,5 и 0,724;                   0,908 и 0,918; </a:t>
            </a:r>
          </a:p>
          <a:p>
            <a:pPr eaLnBrk="1" hangingPunct="1">
              <a:buFontTx/>
              <a:buNone/>
            </a:pPr>
            <a:r>
              <a:rPr lang="ru-RU" b="1" dirty="0"/>
              <a:t> </a:t>
            </a:r>
            <a:r>
              <a:rPr lang="ru-RU" b="1" dirty="0" smtClean="0"/>
              <a:t>  7,6431 и 7,6429;           0,0025 и 0,00247.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	3,573 и 0,368;               0,256 и 2,369; </a:t>
            </a:r>
          </a:p>
          <a:p>
            <a:pPr eaLnBrk="1" hangingPunct="1">
              <a:buFontTx/>
              <a:buNone/>
            </a:pPr>
            <a:r>
              <a:rPr lang="ru-RU" b="1" dirty="0"/>
              <a:t> </a:t>
            </a:r>
            <a:r>
              <a:rPr lang="ru-RU" b="1" dirty="0" smtClean="0"/>
              <a:t>  0,2 и 0,20;                     0,300 и 0,3;</a:t>
            </a:r>
          </a:p>
          <a:p>
            <a:pPr eaLnBrk="1" hangingPunct="1">
              <a:buFontTx/>
              <a:buNone/>
            </a:pPr>
            <a:r>
              <a:rPr lang="ru-RU" b="1" dirty="0"/>
              <a:t> </a:t>
            </a:r>
            <a:r>
              <a:rPr lang="ru-RU" b="1" dirty="0" smtClean="0"/>
              <a:t>  0,3600 и 0,360;             15,32 и 25,360.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			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421566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ru-RU" dirty="0" smtClean="0"/>
              <a:t>СРАВНИТЕ ВЕЛИЧИНЫ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800" b="1" dirty="0" smtClean="0"/>
              <a:t>98,52 м и 65,39м        149,63 кг и 150,08кг</a:t>
            </a:r>
          </a:p>
          <a:p>
            <a:pPr eaLnBrk="1" hangingPunct="1"/>
            <a:r>
              <a:rPr lang="ru-RU" sz="2800" b="1" dirty="0" smtClean="0"/>
              <a:t>3,55 С и 3,61 С   	    6,781 ч и 6,718 ч </a:t>
            </a:r>
          </a:p>
          <a:p>
            <a:pPr eaLnBrk="1" hangingPunct="1"/>
            <a:r>
              <a:rPr lang="ru-RU" sz="2800" b="1" dirty="0" smtClean="0"/>
              <a:t>0,605 м и 691,3м	    4,30 км и 4,3 км</a:t>
            </a:r>
          </a:p>
          <a:p>
            <a:pPr eaLnBrk="1" hangingPunct="1"/>
            <a:r>
              <a:rPr lang="ru-RU" sz="2800" b="1" dirty="0" smtClean="0"/>
              <a:t>3,835 а и 383,7 а	    7,531 л и 7,53 л 	    		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1600200" y="2209800"/>
            <a:ext cx="46038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48000" y="220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3827749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Проверь свои знания. 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b="1" dirty="0" smtClean="0"/>
              <a:t>98,52м      65,39м         149,63кг      150,08кг</a:t>
            </a:r>
          </a:p>
          <a:p>
            <a:pPr eaLnBrk="1" hangingPunct="1"/>
            <a:r>
              <a:rPr lang="ru-RU" b="1" dirty="0" smtClean="0"/>
              <a:t>3,55 С        3,61 С   	      6,781ч         6,718 ч </a:t>
            </a:r>
          </a:p>
          <a:p>
            <a:pPr eaLnBrk="1" hangingPunct="1"/>
            <a:r>
              <a:rPr lang="ru-RU" b="1" dirty="0" smtClean="0"/>
              <a:t>0,605м       691,3м	    4,30 км         4,3 км</a:t>
            </a:r>
          </a:p>
          <a:p>
            <a:pPr eaLnBrk="1" hangingPunct="1"/>
            <a:r>
              <a:rPr lang="ru-RU" b="1" dirty="0" smtClean="0"/>
              <a:t>3,835а        383,7 а	    7,531 л       7,53 л 	    </a:t>
            </a:r>
            <a:r>
              <a:rPr lang="ru-RU" dirty="0" smtClean="0"/>
              <a:t>		</a:t>
            </a:r>
          </a:p>
          <a:p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dirty="0">
              <a:solidFill>
                <a:srgbClr val="0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2286000" y="1752600"/>
            <a:ext cx="2286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286000" y="1828800"/>
            <a:ext cx="2286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209800" y="2362200"/>
            <a:ext cx="3048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209800" y="2514600"/>
            <a:ext cx="3048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676400" y="2286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00400" y="2286000"/>
            <a:ext cx="762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0800000" flipV="1">
            <a:off x="2209800" y="2895600"/>
            <a:ext cx="381000" cy="228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2209800" y="3124200"/>
            <a:ext cx="3810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209800" y="3505200"/>
            <a:ext cx="4572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2209800" y="3657600"/>
            <a:ext cx="3810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6172200" y="1752600"/>
            <a:ext cx="4572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6172200" y="1905000"/>
            <a:ext cx="4572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084168" y="2348880"/>
            <a:ext cx="504056" cy="14401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6019800" y="2514600"/>
            <a:ext cx="570470" cy="7620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084168" y="2996952"/>
            <a:ext cx="436595" cy="129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6084168" y="3125790"/>
            <a:ext cx="476755" cy="1517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019800" y="3505200"/>
            <a:ext cx="304800" cy="152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6019800" y="3657600"/>
            <a:ext cx="304800" cy="76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81453708"/>
      </p:ext>
    </p:extLst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7776864" cy="358708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b="1" dirty="0" smtClean="0"/>
              <a:t>Равные десятичные дроби изображаются на координатном луче одной и той же точкой</a:t>
            </a:r>
          </a:p>
        </p:txBody>
      </p:sp>
      <p:sp>
        <p:nvSpPr>
          <p:cNvPr id="1331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95400" y="5013176"/>
            <a:ext cx="6400800" cy="47322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C49E5-7A6A-4A4F-B330-0077E70FC2B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2299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500" b="1" i="1">
                <a:solidFill>
                  <a:srgbClr val="0066FF"/>
                </a:solidFill>
                <a:latin typeface="Bookman Old Style" pitchFamily="18" charset="0"/>
              </a:rPr>
              <a:t>десятичные дроби можно изображать на координатном луче так же, </a:t>
            </a:r>
            <a:br>
              <a:rPr lang="ru-RU" altLang="ru-RU" sz="2500" b="1" i="1">
                <a:solidFill>
                  <a:srgbClr val="0066FF"/>
                </a:solidFill>
                <a:latin typeface="Bookman Old Style" pitchFamily="18" charset="0"/>
              </a:rPr>
            </a:br>
            <a:r>
              <a:rPr lang="ru-RU" altLang="ru-RU" sz="2500" b="1" i="1">
                <a:solidFill>
                  <a:srgbClr val="0066FF"/>
                </a:solidFill>
                <a:latin typeface="Bookman Old Style" pitchFamily="18" charset="0"/>
              </a:rPr>
              <a:t>как и обыкновенные дроби</a:t>
            </a:r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2771775" y="1341438"/>
            <a:ext cx="1079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400">
                <a:latin typeface="Times New Roman" pitchFamily="18" charset="0"/>
              </a:rPr>
              <a:t>0,4</a:t>
            </a:r>
          </a:p>
        </p:txBody>
      </p:sp>
      <p:graphicFrame>
        <p:nvGraphicFramePr>
          <p:cNvPr id="182285" name="Object 13"/>
          <p:cNvGraphicFramePr>
            <a:graphicFrameLocks noChangeAspect="1"/>
          </p:cNvGraphicFramePr>
          <p:nvPr/>
        </p:nvGraphicFramePr>
        <p:xfrm>
          <a:off x="5057775" y="1125538"/>
          <a:ext cx="1385888" cy="998537"/>
        </p:xfrm>
        <a:graphic>
          <a:graphicData uri="http://schemas.openxmlformats.org/presentationml/2006/ole">
            <p:oleObj spid="_x0000_s2050" name="Формула" r:id="rId4" imgW="545863" imgH="393529" progId="">
              <p:embed/>
            </p:oleObj>
          </a:graphicData>
        </a:graphic>
      </p:graphicFrame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68313" y="2720975"/>
            <a:ext cx="8207375" cy="366713"/>
            <a:chOff x="295" y="1975"/>
            <a:chExt cx="5170" cy="231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295" y="2110"/>
              <a:ext cx="5170" cy="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 flipH="1" flipV="1">
              <a:off x="2408" y="2091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 flipH="1" flipV="1">
              <a:off x="1968" y="2088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 flipV="1">
              <a:off x="1084" y="2091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1526" y="2093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 flipH="1" flipV="1">
              <a:off x="644" y="2093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 flipH="1" flipV="1">
              <a:off x="204" y="2093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3729" y="2090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 flipH="1" flipV="1">
              <a:off x="4171" y="2091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 flipH="1" flipV="1">
              <a:off x="3289" y="2091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 flipH="1" flipV="1">
              <a:off x="2848" y="2091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" name="Прямая соединительная линия 32"/>
            <p:cNvCxnSpPr/>
            <p:nvPr/>
          </p:nvCxnSpPr>
          <p:spPr>
            <a:xfrm rot="5400000" flipH="1" flipV="1">
              <a:off x="4615" y="2093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Прямая соединительная линия 32"/>
            <p:cNvCxnSpPr/>
            <p:nvPr/>
          </p:nvCxnSpPr>
          <p:spPr>
            <a:xfrm rot="5400000" flipH="1" flipV="1">
              <a:off x="5069" y="2093"/>
              <a:ext cx="225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2305" name="Text Box 33"/>
          <p:cNvSpPr txBox="1">
            <a:spLocks noChangeArrowheads="1"/>
          </p:cNvSpPr>
          <p:nvPr/>
        </p:nvSpPr>
        <p:spPr bwMode="auto">
          <a:xfrm>
            <a:off x="252413" y="3014663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О</a:t>
            </a:r>
          </a:p>
        </p:txBody>
      </p:sp>
      <p:sp>
        <p:nvSpPr>
          <p:cNvPr id="182306" name="Text Box 34"/>
          <p:cNvSpPr txBox="1">
            <a:spLocks noChangeArrowheads="1"/>
          </p:cNvSpPr>
          <p:nvPr/>
        </p:nvSpPr>
        <p:spPr bwMode="auto">
          <a:xfrm>
            <a:off x="325438" y="220821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0</a:t>
            </a:r>
          </a:p>
        </p:txBody>
      </p:sp>
      <p:sp>
        <p:nvSpPr>
          <p:cNvPr id="182307" name="Text Box 35"/>
          <p:cNvSpPr txBox="1">
            <a:spLocks noChangeArrowheads="1"/>
          </p:cNvSpPr>
          <p:nvPr/>
        </p:nvSpPr>
        <p:spPr bwMode="auto">
          <a:xfrm>
            <a:off x="3060700" y="3014663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А</a:t>
            </a:r>
          </a:p>
        </p:txBody>
      </p:sp>
      <p:sp>
        <p:nvSpPr>
          <p:cNvPr id="182308" name="Text Box 36"/>
          <p:cNvSpPr txBox="1">
            <a:spLocks noChangeArrowheads="1"/>
          </p:cNvSpPr>
          <p:nvPr/>
        </p:nvSpPr>
        <p:spPr bwMode="auto">
          <a:xfrm>
            <a:off x="2916238" y="2208213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0,4</a:t>
            </a:r>
          </a:p>
        </p:txBody>
      </p:sp>
      <p:sp>
        <p:nvSpPr>
          <p:cNvPr id="182309" name="Text Box 37"/>
          <p:cNvSpPr txBox="1">
            <a:spLocks noChangeArrowheads="1"/>
          </p:cNvSpPr>
          <p:nvPr/>
        </p:nvSpPr>
        <p:spPr bwMode="auto">
          <a:xfrm>
            <a:off x="4500563" y="3014663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В</a:t>
            </a:r>
          </a:p>
        </p:txBody>
      </p:sp>
      <p:sp>
        <p:nvSpPr>
          <p:cNvPr id="182310" name="Text Box 38"/>
          <p:cNvSpPr txBox="1">
            <a:spLocks noChangeArrowheads="1"/>
          </p:cNvSpPr>
          <p:nvPr/>
        </p:nvSpPr>
        <p:spPr bwMode="auto">
          <a:xfrm>
            <a:off x="3995738" y="2222500"/>
            <a:ext cx="165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0,6=0,60</a:t>
            </a:r>
          </a:p>
        </p:txBody>
      </p:sp>
      <p:sp>
        <p:nvSpPr>
          <p:cNvPr id="182311" name="Text Box 39"/>
          <p:cNvSpPr txBox="1">
            <a:spLocks noChangeArrowheads="1"/>
          </p:cNvSpPr>
          <p:nvPr/>
        </p:nvSpPr>
        <p:spPr bwMode="auto">
          <a:xfrm>
            <a:off x="5868988" y="3011488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С</a:t>
            </a:r>
          </a:p>
        </p:txBody>
      </p:sp>
      <p:sp>
        <p:nvSpPr>
          <p:cNvPr id="182312" name="Text Box 40"/>
          <p:cNvSpPr txBox="1">
            <a:spLocks noChangeArrowheads="1"/>
          </p:cNvSpPr>
          <p:nvPr/>
        </p:nvSpPr>
        <p:spPr bwMode="auto">
          <a:xfrm>
            <a:off x="5724525" y="2205038"/>
            <a:ext cx="792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/>
              <a:t>0,8</a:t>
            </a:r>
          </a:p>
        </p:txBody>
      </p:sp>
      <p:sp>
        <p:nvSpPr>
          <p:cNvPr id="182313" name="Text Box 41"/>
          <p:cNvSpPr txBox="1">
            <a:spLocks noChangeArrowheads="1"/>
          </p:cNvSpPr>
          <p:nvPr/>
        </p:nvSpPr>
        <p:spPr bwMode="auto">
          <a:xfrm>
            <a:off x="7308850" y="3011488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/>
              <a:t>Е</a:t>
            </a:r>
          </a:p>
        </p:txBody>
      </p:sp>
      <p:sp>
        <p:nvSpPr>
          <p:cNvPr id="182314" name="Text Box 42"/>
          <p:cNvSpPr txBox="1">
            <a:spLocks noChangeArrowheads="1"/>
          </p:cNvSpPr>
          <p:nvPr/>
        </p:nvSpPr>
        <p:spPr bwMode="auto">
          <a:xfrm>
            <a:off x="7164388" y="22050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/>
              <a:t>1</a:t>
            </a:r>
          </a:p>
        </p:txBody>
      </p:sp>
      <p:sp>
        <p:nvSpPr>
          <p:cNvPr id="182315" name="Text Box 43"/>
          <p:cNvSpPr txBox="1">
            <a:spLocks noChangeArrowheads="1"/>
          </p:cNvSpPr>
          <p:nvPr/>
        </p:nvSpPr>
        <p:spPr bwMode="auto">
          <a:xfrm>
            <a:off x="107950" y="3582988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500" b="1" i="1">
                <a:solidFill>
                  <a:srgbClr val="0066FF"/>
                </a:solidFill>
                <a:latin typeface="Bookman Old Style" pitchFamily="18" charset="0"/>
              </a:rPr>
              <a:t>РАВНЫЕ ДЕСЯТИЧНЫЕ ДРОБИ изображаются на координатном луче ОДНОЙ И ТОЙ ЖЕ ТОЧКОЙ</a:t>
            </a:r>
          </a:p>
        </p:txBody>
      </p:sp>
      <p:sp>
        <p:nvSpPr>
          <p:cNvPr id="182316" name="Text Box 44"/>
          <p:cNvSpPr txBox="1">
            <a:spLocks noChangeArrowheads="1"/>
          </p:cNvSpPr>
          <p:nvPr/>
        </p:nvSpPr>
        <p:spPr bwMode="auto">
          <a:xfrm>
            <a:off x="0" y="4652963"/>
            <a:ext cx="91440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500" b="1" i="1">
                <a:solidFill>
                  <a:srgbClr val="0066FF"/>
                </a:solidFill>
                <a:latin typeface="Bookman Old Style" pitchFamily="18" charset="0"/>
              </a:rPr>
              <a:t>меньшая десятичная дробь лежит на координатном луче левее большей, и большая – правее меньшей</a:t>
            </a:r>
          </a:p>
        </p:txBody>
      </p:sp>
      <p:sp>
        <p:nvSpPr>
          <p:cNvPr id="182317" name="Text Box 45"/>
          <p:cNvSpPr txBox="1">
            <a:spLocks noChangeArrowheads="1"/>
          </p:cNvSpPr>
          <p:nvPr/>
        </p:nvSpPr>
        <p:spPr bwMode="auto">
          <a:xfrm>
            <a:off x="3275013" y="5876925"/>
            <a:ext cx="25923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400">
                <a:latin typeface="Times New Roman" pitchFamily="18" charset="0"/>
              </a:rPr>
              <a:t>0,4</a:t>
            </a:r>
            <a:r>
              <a:rPr lang="en-US" altLang="ru-RU" sz="3400">
                <a:latin typeface="Times New Roman" pitchFamily="18" charset="0"/>
              </a:rPr>
              <a:t>&lt;0,6&lt;0,8</a:t>
            </a:r>
            <a:endParaRPr lang="ru-RU" altLang="ru-RU" sz="34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82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82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82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82284" grpId="0"/>
      <p:bldP spid="182305" grpId="0"/>
      <p:bldP spid="182306" grpId="0"/>
      <p:bldP spid="182307" grpId="0"/>
      <p:bldP spid="182308" grpId="0"/>
      <p:bldP spid="182309" grpId="0"/>
      <p:bldP spid="182310" grpId="0"/>
      <p:bldP spid="182311" grpId="0"/>
      <p:bldP spid="182312" grpId="0"/>
      <p:bldP spid="182313" grpId="0"/>
      <p:bldP spid="182314" grpId="0"/>
      <p:bldP spid="182315" grpId="0"/>
      <p:bldP spid="182316" grpId="0"/>
      <p:bldP spid="1823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eaLnBrk="1" hangingPunct="1"/>
            <a:r>
              <a:rPr lang="ru-RU" sz="3600" b="1" dirty="0" smtClean="0"/>
              <a:t>Какая из точек лежит левее на координатном луче:</a:t>
            </a:r>
            <a:r>
              <a:rPr lang="en-US" sz="3600" b="1" dirty="0" smtClean="0"/>
              <a:t> </a:t>
            </a:r>
            <a:endParaRPr lang="ru-RU" sz="3600" b="1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sz="3600" b="1" dirty="0" smtClean="0"/>
              <a:t>а) А(2,8) или В(2,5)</a:t>
            </a:r>
          </a:p>
          <a:p>
            <a:pPr eaLnBrk="1" hangingPunct="1"/>
            <a:r>
              <a:rPr lang="ru-RU" sz="3600" b="1" dirty="0" smtClean="0"/>
              <a:t>б) С(0,31) или </a:t>
            </a:r>
            <a:r>
              <a:rPr lang="en-US" sz="3600" b="1" dirty="0" smtClean="0"/>
              <a:t>D</a:t>
            </a:r>
            <a:r>
              <a:rPr lang="ru-RU" sz="3600" b="1" dirty="0" smtClean="0"/>
              <a:t>(0,35)</a:t>
            </a:r>
          </a:p>
          <a:p>
            <a:pPr eaLnBrk="1" hangingPunct="1"/>
            <a:r>
              <a:rPr lang="ru-RU" sz="3600" b="1" dirty="0" smtClean="0"/>
              <a:t>в) Е(7,58) или К(7,9)</a:t>
            </a:r>
          </a:p>
          <a:p>
            <a:pPr eaLnBrk="1" hangingPunct="1"/>
            <a:r>
              <a:rPr lang="ru-RU" sz="3600" b="1" dirty="0" smtClean="0"/>
              <a:t>г) М(2,3) или Р (8,3)</a:t>
            </a:r>
          </a:p>
          <a:p>
            <a:pPr eaLnBrk="1" hangingPunct="1"/>
            <a:r>
              <a:rPr lang="ru-RU" sz="3600" b="1" dirty="0" err="1" smtClean="0"/>
              <a:t>д</a:t>
            </a:r>
            <a:r>
              <a:rPr lang="ru-RU" sz="3600" b="1" dirty="0" smtClean="0"/>
              <a:t>)</a:t>
            </a:r>
            <a:r>
              <a:rPr lang="en-US" sz="3600" b="1" dirty="0" smtClean="0"/>
              <a:t>W</a:t>
            </a:r>
            <a:r>
              <a:rPr lang="ru-RU" sz="3600" b="1" dirty="0" smtClean="0"/>
              <a:t>(25,36) или</a:t>
            </a:r>
            <a:r>
              <a:rPr lang="en-US" sz="3600" b="1" dirty="0" smtClean="0"/>
              <a:t> R</a:t>
            </a:r>
            <a:r>
              <a:rPr lang="ru-RU" sz="3600" b="1" dirty="0" smtClean="0"/>
              <a:t>(2,30) </a:t>
            </a:r>
          </a:p>
          <a:p>
            <a:pPr eaLnBrk="1" hangingPunct="1">
              <a:buFontTx/>
              <a:buNone/>
            </a:pPr>
            <a:endParaRPr lang="ru-RU" sz="3600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84755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Какая из точек лежит правее на координатном луче:</a:t>
            </a:r>
            <a:endParaRPr lang="ru-RU" b="1" dirty="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а) А(2,8) или В(2,4)</a:t>
            </a:r>
          </a:p>
          <a:p>
            <a:r>
              <a:rPr lang="ru-RU" sz="3600" dirty="0" smtClean="0"/>
              <a:t>б) С(0,45) или </a:t>
            </a:r>
            <a:r>
              <a:rPr lang="en-US" sz="3600" dirty="0" smtClean="0"/>
              <a:t>D</a:t>
            </a:r>
            <a:r>
              <a:rPr lang="ru-RU" sz="3600" dirty="0" smtClean="0"/>
              <a:t>(0,49)</a:t>
            </a:r>
          </a:p>
          <a:p>
            <a:r>
              <a:rPr lang="ru-RU" sz="3600" dirty="0" smtClean="0"/>
              <a:t>в) Е(0,14) или К(0,36)</a:t>
            </a:r>
          </a:p>
          <a:p>
            <a:r>
              <a:rPr lang="ru-RU" sz="3600" dirty="0" smtClean="0"/>
              <a:t>г) </a:t>
            </a:r>
            <a:r>
              <a:rPr lang="en-US" sz="3600" dirty="0" smtClean="0"/>
              <a:t>X</a:t>
            </a:r>
            <a:r>
              <a:rPr lang="ru-RU" sz="3600" dirty="0" smtClean="0"/>
              <a:t>(1,36) или </a:t>
            </a:r>
            <a:r>
              <a:rPr lang="en-US" sz="3600" dirty="0" smtClean="0"/>
              <a:t>V</a:t>
            </a:r>
            <a:r>
              <a:rPr lang="ru-RU" sz="3600" dirty="0" smtClean="0"/>
              <a:t>(8,21)</a:t>
            </a:r>
          </a:p>
          <a:p>
            <a:r>
              <a:rPr lang="ru-RU" sz="3600" dirty="0" err="1" smtClean="0"/>
              <a:t>д</a:t>
            </a:r>
            <a:r>
              <a:rPr lang="ru-RU" sz="3600" dirty="0" smtClean="0"/>
              <a:t>) </a:t>
            </a:r>
            <a:r>
              <a:rPr lang="en-US" sz="3600" dirty="0" smtClean="0"/>
              <a:t>N</a:t>
            </a:r>
            <a:r>
              <a:rPr lang="ru-RU" sz="3600" dirty="0" smtClean="0"/>
              <a:t>(9,32) или </a:t>
            </a:r>
            <a:r>
              <a:rPr lang="en-US" sz="3600" dirty="0" smtClean="0"/>
              <a:t>L</a:t>
            </a:r>
            <a:r>
              <a:rPr lang="ru-RU" sz="3600" dirty="0" smtClean="0"/>
              <a:t>(4,38)</a:t>
            </a:r>
          </a:p>
          <a:p>
            <a:endParaRPr lang="ru-RU" sz="36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88258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68707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i="1" smtClean="0">
                <a:solidFill>
                  <a:srgbClr val="3000B8"/>
                </a:solidFill>
              </a:rPr>
              <a:t>Самостоятельная работа</a:t>
            </a:r>
            <a:r>
              <a:rPr lang="ru-RU" sz="4000" smtClean="0"/>
              <a:t> </a:t>
            </a:r>
          </a:p>
        </p:txBody>
      </p:sp>
      <p:graphicFrame>
        <p:nvGraphicFramePr>
          <p:cNvPr id="31899" name="Group 155"/>
          <p:cNvGraphicFramePr>
            <a:graphicFrameLocks noGrp="1"/>
          </p:cNvGraphicFramePr>
          <p:nvPr>
            <p:ph type="tbl" idx="1"/>
          </p:nvPr>
        </p:nvGraphicFramePr>
        <p:xfrm>
          <a:off x="0" y="990600"/>
          <a:ext cx="9144000" cy="5035722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3962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000B8"/>
                          </a:solidFill>
                          <a:effectLst/>
                          <a:latin typeface="Comic Sans MS" pitchFamily="66" charset="0"/>
                        </a:rPr>
                        <a:t>Вариант 1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000B8"/>
                          </a:solidFill>
                          <a:effectLst/>
                          <a:latin typeface="Comic Sans MS" pitchFamily="66" charset="0"/>
                        </a:rPr>
                        <a:t>Вариант 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7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Comic Sans MS" pitchFamily="66" charset="0"/>
                        </a:rPr>
                        <a:t>№1. Сравните дроби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1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0,3 и 0,31;    0,7609 и 0,7619;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2,078 и 2,088;   5,108 и 15,18. 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0,46 и 0,5;    0,0067 и 0,067;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2,003 и 2,3;  20,3908 и 21,39.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7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Comic Sans MS" pitchFamily="66" charset="0"/>
                        </a:rPr>
                        <a:t>№2. Сравните величины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98,52 м   и  65,39 м;   3,55ºС  и  3,61ºС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0,605 т  и 691,3 кг;   3,835 га  и  383,7 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149,63кг  и 150,08кг;  6,781ч  и  6,718ч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4,572км  и  4671,3м; 7,521л  и 7538 см3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3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Comic Sans MS" pitchFamily="66" charset="0"/>
                        </a:rPr>
                        <a:t>№3. Запишите по 4 значения х при которых будет верно неравенство.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        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0,15&lt;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х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&lt;0,17;	   5&lt;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х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&lt;6.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      0,27&lt;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х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&lt;0,29;        7&lt;</a:t>
                      </a: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х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&lt;8. 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7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Comic Sans MS" pitchFamily="66" charset="0"/>
                        </a:rPr>
                        <a:t>№4.Отметьте на координатном луче числа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Comic Sans MS" pitchFamily="66" charset="0"/>
                        </a:rPr>
                        <a:t>: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1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                    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0,4;  1,2;  0,7; 1,5; 2,1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                           2,2; 0,6; 1,4; 0,1;1,9.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EAF59-2715-4A2A-B585-47DC4F6A951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01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5888"/>
            <a:ext cx="9144000" cy="595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3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ВОПРОСЫ:</a:t>
            </a:r>
            <a:endParaRPr lang="ru-RU" sz="3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52513"/>
            <a:ext cx="9144000" cy="1857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Изменится ли десятичная дробь, если в конце ее приписать нуль? А 6 нулей?</a:t>
            </a:r>
          </a:p>
          <a:p>
            <a:pPr marL="742950" indent="-742950">
              <a:buFont typeface="Arial" charset="0"/>
              <a:buAutoNum type="arabicPeriod"/>
              <a:defRPr/>
            </a:pPr>
            <a:r>
              <a:rPr lang="ru-RU" sz="2900">
                <a:solidFill>
                  <a:srgbClr val="850A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Сформулируйте правило сравнения десятичных дробей.</a:t>
            </a:r>
            <a:endParaRPr lang="en-US" sz="2900">
              <a:solidFill>
                <a:srgbClr val="850A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Прочитайте десятичные дроби: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 rot="1003452">
            <a:off x="4787900" y="5151438"/>
            <a:ext cx="2087563" cy="1706562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0,69</a:t>
            </a:r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 rot="1603877">
            <a:off x="539750" y="3213100"/>
            <a:ext cx="2016125" cy="1706563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32,78</a:t>
            </a:r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 rot="2995961">
            <a:off x="5749926" y="1027112"/>
            <a:ext cx="2087562" cy="1706563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263,55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 rot="-590759">
            <a:off x="2771775" y="1773238"/>
            <a:ext cx="2087563" cy="1706562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43,07</a:t>
            </a:r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 rot="997332">
            <a:off x="4787900" y="2636838"/>
            <a:ext cx="2087563" cy="1706562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0,33</a:t>
            </a:r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2843213" y="3933825"/>
            <a:ext cx="2087562" cy="1706563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0,40</a:t>
            </a:r>
          </a:p>
        </p:txBody>
      </p:sp>
      <p:sp>
        <p:nvSpPr>
          <p:cNvPr id="12303" name="AutoShape 15"/>
          <p:cNvSpPr>
            <a:spLocks noChangeArrowheads="1"/>
          </p:cNvSpPr>
          <p:nvPr/>
        </p:nvSpPr>
        <p:spPr bwMode="auto">
          <a:xfrm rot="-435366">
            <a:off x="6732588" y="3716338"/>
            <a:ext cx="2087562" cy="1706562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0,08</a:t>
            </a:r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684213" y="1268413"/>
            <a:ext cx="2087562" cy="1706562"/>
          </a:xfrm>
          <a:prstGeom prst="irregularSeal2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0000FF"/>
                </a:solidFill>
              </a:rPr>
              <a:t>4,63</a:t>
            </a:r>
          </a:p>
        </p:txBody>
      </p:sp>
    </p:spTree>
    <p:extLst>
      <p:ext uri="{BB962C8B-B14F-4D97-AF65-F5344CB8AC3E}">
        <p14:creationId xmlns:p14="http://schemas.microsoft.com/office/powerpoint/2010/main" xmlns="" val="314959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5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0"/>
          <p:cNvPicPr>
            <a:picLocks noChangeAspect="1" noChangeArrowheads="1"/>
          </p:cNvPicPr>
          <p:nvPr/>
        </p:nvPicPr>
        <p:blipFill>
          <a:blip r:embed="rId2" cstate="print">
            <a:lum brigh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88913"/>
            <a:ext cx="6192838" cy="1160462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Соотнесите: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196975"/>
            <a:ext cx="2736850" cy="5472113"/>
          </a:xfrm>
        </p:spPr>
        <p:txBody>
          <a:bodyPr/>
          <a:lstStyle/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1,005</a:t>
            </a:r>
          </a:p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50,007</a:t>
            </a:r>
          </a:p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10,05</a:t>
            </a:r>
          </a:p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1,0005</a:t>
            </a:r>
          </a:p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5,007</a:t>
            </a:r>
          </a:p>
          <a:p>
            <a:pPr algn="l" eaLnBrk="1" hangingPunct="1">
              <a:lnSpc>
                <a:spcPct val="140000"/>
              </a:lnSpc>
              <a:buFont typeface="Wingdings" pitchFamily="2" charset="2"/>
              <a:buChar char="ü"/>
            </a:pPr>
            <a:r>
              <a:rPr lang="ru-RU" smtClean="0"/>
              <a:t> 5,0007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4686C-5E86-4151-8BC4-75A048DAAC11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419475" y="1341438"/>
            <a:ext cx="57245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00CC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1.одна целая пять десятитысячных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десять целых пять десятых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FF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пять целых семь десятитысячных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DE486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одна целая пять тысячных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5. десять целых пять сотых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33CC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6. пятьдесят целых семь тысячных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7. одна целая пять стотысячных</a:t>
            </a:r>
          </a:p>
          <a:p>
            <a:pPr fontAlgn="base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ru-RU" sz="2300" b="1" dirty="0">
                <a:solidFill>
                  <a:srgbClr val="9966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8. пять целых семь тысячных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1979613" y="1628775"/>
            <a:ext cx="1512887" cy="1655763"/>
          </a:xfrm>
          <a:prstGeom prst="line">
            <a:avLst/>
          </a:prstGeom>
          <a:noFill/>
          <a:ln w="31750">
            <a:solidFill>
              <a:srgbClr val="DE486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268538" y="2349500"/>
            <a:ext cx="1295400" cy="194310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2124075" y="3141663"/>
            <a:ext cx="1368425" cy="719137"/>
          </a:xfrm>
          <a:prstGeom prst="line">
            <a:avLst/>
          </a:prstGeom>
          <a:noFill/>
          <a:ln w="31750">
            <a:solidFill>
              <a:srgbClr val="33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V="1">
            <a:off x="2268538" y="1773238"/>
            <a:ext cx="1223962" cy="2160587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2124075" y="4652963"/>
            <a:ext cx="1295400" cy="936625"/>
          </a:xfrm>
          <a:prstGeom prst="line">
            <a:avLst/>
          </a:prstGeom>
          <a:noFill/>
          <a:ln w="31750">
            <a:solidFill>
              <a:srgbClr val="9966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V="1">
            <a:off x="2195513" y="2852738"/>
            <a:ext cx="1295400" cy="2808287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348038" y="4652963"/>
            <a:ext cx="5653087" cy="863600"/>
          </a:xfrm>
          <a:prstGeom prst="ellipse">
            <a:avLst/>
          </a:prstGeom>
          <a:noFill/>
          <a:ln w="25400">
            <a:solidFill>
              <a:srgbClr val="ED380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3348038" y="1844675"/>
            <a:ext cx="5184775" cy="863600"/>
          </a:xfrm>
          <a:prstGeom prst="ellipse">
            <a:avLst/>
          </a:prstGeom>
          <a:noFill/>
          <a:ln w="25400">
            <a:solidFill>
              <a:srgbClr val="ED380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320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/>
      <p:bldP spid="5125" grpId="0"/>
      <p:bldP spid="5129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2291" name="Содержимое 7"/>
          <p:cNvSpPr>
            <a:spLocks noGrp="1"/>
          </p:cNvSpPr>
          <p:nvPr>
            <p:ph idx="4294967295"/>
          </p:nvPr>
        </p:nvSpPr>
        <p:spPr>
          <a:xfrm>
            <a:off x="0" y="4005263"/>
            <a:ext cx="9144000" cy="2125662"/>
          </a:xfrm>
        </p:spPr>
        <p:txBody>
          <a:bodyPr>
            <a:normAutofit fontScale="92500"/>
          </a:bodyPr>
          <a:lstStyle/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2400" smtClean="0">
                <a:latin typeface="Trebuchet MS" pitchFamily="34" charset="0"/>
              </a:rPr>
              <a:t>В десятичной дроби можно приписать или отбросить справа любое число нулей. Так как нуль показывает только отсутствие разряда</a:t>
            </a:r>
          </a:p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2400" smtClean="0">
                <a:latin typeface="Trebuchet MS" pitchFamily="34" charset="0"/>
              </a:rPr>
              <a:t>Например:</a:t>
            </a:r>
          </a:p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2400" smtClean="0">
                <a:latin typeface="Trebuchet MS" pitchFamily="34" charset="0"/>
              </a:rPr>
              <a:t>5,12=5,120000	3,001=3,1</a:t>
            </a:r>
          </a:p>
          <a:p>
            <a:pPr marL="273050" indent="-273050" algn="ctr" eaLnBrk="1" hangingPunct="1">
              <a:buFont typeface="Wingdings" pitchFamily="2" charset="2"/>
              <a:buNone/>
            </a:pPr>
            <a:r>
              <a:rPr lang="ru-RU" sz="2400" smtClean="0">
                <a:latin typeface="Trebuchet MS" pitchFamily="34" charset="0"/>
              </a:rPr>
              <a:t>10,02000=10,02	0,400=0,4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6" y="179993"/>
          <a:ext cx="8001050" cy="341663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30214"/>
                <a:gridCol w="279260"/>
                <a:gridCol w="727368"/>
                <a:gridCol w="727368"/>
                <a:gridCol w="727368"/>
                <a:gridCol w="727368"/>
                <a:gridCol w="727368"/>
                <a:gridCol w="727368"/>
                <a:gridCol w="727368"/>
              </a:tblGrid>
              <a:tr h="53436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Целая часть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Дробная часть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1571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Десятые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Сотые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Тысячные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10титысячные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r>
                        <a:rPr lang="ru-RU" baseline="0" dirty="0" smtClean="0"/>
                        <a:t> тысячные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миллионые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</a:p>
                    <a:p>
                      <a:pPr algn="ctr"/>
                      <a:r>
                        <a:rPr lang="ru-RU" dirty="0" err="1" smtClean="0"/>
                        <a:t>миллионые</a:t>
                      </a:r>
                      <a:endParaRPr lang="ru-RU" dirty="0"/>
                    </a:p>
                  </a:txBody>
                  <a:tcPr vert="vert270" anchor="ctr"/>
                </a:tc>
              </a:tr>
              <a:tr h="801033">
                <a:tc>
                  <a:txBody>
                    <a:bodyPr/>
                    <a:lstStyle/>
                    <a:p>
                      <a:pPr algn="r"/>
                      <a:r>
                        <a:rPr lang="ru-RU" sz="8000" dirty="0" smtClean="0"/>
                        <a:t>102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5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0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 smtClean="0"/>
                        <a:t>1</a:t>
                      </a:r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8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2928938" y="1138238"/>
            <a:ext cx="5715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8000" b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292725" y="5805488"/>
            <a:ext cx="1439863" cy="503237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5292725" y="5734050"/>
            <a:ext cx="1223963" cy="64770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15000" y="2286000"/>
            <a:ext cx="3429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10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8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  <a:r>
              <a:rPr kumimoji="0" lang="ru-RU" sz="900" b="0" smtClean="0">
                <a:solidFill>
                  <a:srgbClr val="000000"/>
                </a:solidFill>
                <a:latin typeface="Constantia" pitchFamily="18" charset="0"/>
              </a:rPr>
              <a:t>      </a:t>
            </a:r>
            <a:r>
              <a:rPr kumimoji="0" lang="ru-RU" sz="8000" b="0" smtClean="0">
                <a:solidFill>
                  <a:srgbClr val="000000"/>
                </a:solidFill>
                <a:latin typeface="Constantia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xmlns="" val="28954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8680"/>
            <a:ext cx="8278688" cy="914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3000B8"/>
                </a:solidFill>
              </a:rPr>
              <a:t>Сравнение десятичных дробей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167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84138" eaLnBrk="1" hangingPunct="1"/>
            <a:r>
              <a:rPr lang="ru-RU" b="1" dirty="0" smtClean="0"/>
              <a:t>Если в конце десятичной дроби приписать нуль или отбросить нуль, то получится дробь, равная данной.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09600" y="3962400"/>
            <a:ext cx="8153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84138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smtClean="0">
                <a:solidFill>
                  <a:srgbClr val="990033"/>
                </a:solidFill>
              </a:rPr>
              <a:t>0,87 = 0,870 = 0,8700;</a:t>
            </a:r>
          </a:p>
          <a:p>
            <a:pPr indent="84138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smtClean="0">
                <a:solidFill>
                  <a:srgbClr val="990033"/>
                </a:solidFill>
              </a:rPr>
              <a:t>141 = 141,0 = 141,00 = 141,000;</a:t>
            </a:r>
          </a:p>
          <a:p>
            <a:pPr indent="84138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smtClean="0">
                <a:solidFill>
                  <a:srgbClr val="990033"/>
                </a:solidFill>
              </a:rPr>
              <a:t>26,000 = 26,00 = 26,0 = 26.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67544" y="476672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3000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14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build="p" animBg="1"/>
      <p:bldP spid="29700" grpId="0"/>
      <p:bldP spid="297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dirty="0" smtClean="0"/>
              <a:t>Напишите десятичную дробь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dirty="0" smtClean="0"/>
              <a:t>а) с четырьмя знаками после запятой, равную 0,87</a:t>
            </a:r>
          </a:p>
          <a:p>
            <a:pPr eaLnBrk="1" hangingPunct="1"/>
            <a:r>
              <a:rPr lang="ru-RU" dirty="0" smtClean="0"/>
              <a:t>б) с пятью знаками после запятой, равную 0,541</a:t>
            </a:r>
          </a:p>
          <a:p>
            <a:pPr eaLnBrk="1" hangingPunct="1"/>
            <a:r>
              <a:rPr lang="ru-RU" dirty="0" smtClean="0"/>
              <a:t>в) с тремя знаками после запятой, равную 35</a:t>
            </a:r>
          </a:p>
          <a:p>
            <a:pPr eaLnBrk="1" hangingPunct="1"/>
            <a:r>
              <a:rPr lang="ru-RU" dirty="0" smtClean="0"/>
              <a:t>г) с двумя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</a:rPr>
              <a:t>знаками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после запятой, равную 8,40000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6594749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Проверь свои знания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 smtClean="0"/>
              <a:t>а) 0,87=0,8700</a:t>
            </a:r>
          </a:p>
          <a:p>
            <a:r>
              <a:rPr lang="ru-RU" sz="3600" b="1" dirty="0" smtClean="0"/>
              <a:t>б) 0,541=0,54100</a:t>
            </a:r>
          </a:p>
          <a:p>
            <a:r>
              <a:rPr lang="ru-RU" sz="3600" b="1" dirty="0" smtClean="0"/>
              <a:t>в) 35=35,000</a:t>
            </a:r>
          </a:p>
          <a:p>
            <a:r>
              <a:rPr lang="ru-RU" sz="3600" b="1" dirty="0" smtClean="0"/>
              <a:t>г) 8,40000=8,40</a:t>
            </a:r>
            <a:endParaRPr lang="ru-RU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095617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8686800" cy="762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3000B8"/>
                </a:solidFill>
              </a:rPr>
              <a:t>Сравнение десятичных дробей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80728"/>
            <a:ext cx="8458200" cy="457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Чтобы сравнить две десятичные дроби, </a:t>
            </a:r>
            <a:r>
              <a:rPr lang="ru-RU" sz="1400" b="1" dirty="0" smtClean="0"/>
              <a:t>	</a:t>
            </a:r>
            <a:endParaRPr lang="ru-RU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2D6A6-81C4-4273-821F-6F71CB05BB3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2590800" y="4114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4343400" y="4114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4343400" y="50292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2590800" y="50292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57200" y="685800"/>
            <a:ext cx="7924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solidFill>
                <a:srgbClr val="3000B8"/>
              </a:solidFill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57200" y="3124200"/>
            <a:ext cx="541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</a:endParaRP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</a:rPr>
              <a:t>		 </a:t>
            </a:r>
            <a:r>
              <a:rPr lang="ru-RU" sz="2800" b="1" dirty="0" smtClean="0">
                <a:solidFill>
                  <a:srgbClr val="990033"/>
                </a:solidFill>
              </a:rPr>
              <a:t>6,251</a:t>
            </a:r>
            <a:r>
              <a:rPr lang="ru-RU" sz="2800" dirty="0" smtClean="0">
                <a:solidFill>
                  <a:srgbClr val="990033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 и</a:t>
            </a:r>
            <a:r>
              <a:rPr lang="ru-RU" sz="2800" dirty="0" smtClean="0">
                <a:solidFill>
                  <a:srgbClr val="990033"/>
                </a:solidFill>
              </a:rPr>
              <a:t>      </a:t>
            </a:r>
            <a:r>
              <a:rPr lang="ru-RU" sz="2800" b="1" dirty="0" smtClean="0">
                <a:solidFill>
                  <a:srgbClr val="990033"/>
                </a:solidFill>
              </a:rPr>
              <a:t>6,5</a:t>
            </a:r>
            <a:r>
              <a:rPr lang="ru-RU" sz="2800" dirty="0" smtClean="0">
                <a:solidFill>
                  <a:srgbClr val="000000"/>
                </a:solidFill>
              </a:rPr>
              <a:t>	              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323528" y="1556792"/>
            <a:ext cx="8458200" cy="68580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надо сначала уравнять у них число десятичных знаков, приписав к одной из них справа нули, 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</a:rPr>
              <a:t>	</a:t>
            </a:r>
            <a:endParaRPr 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23528" y="2276872"/>
            <a:ext cx="8458200" cy="68580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а потом, отбросив запятую, сравнить получившиеся натуральные числа. </a:t>
            </a:r>
            <a:endParaRPr lang="ru-RU" sz="3200" b="1" dirty="0" smtClean="0">
              <a:solidFill>
                <a:srgbClr val="000000"/>
              </a:solidFill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304800" y="5181600"/>
            <a:ext cx="502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</a:endParaRP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		</a:t>
            </a:r>
            <a:r>
              <a:rPr lang="ru-RU" sz="2800" b="1" dirty="0" smtClean="0">
                <a:solidFill>
                  <a:srgbClr val="990033"/>
                </a:solidFill>
              </a:rPr>
              <a:t>6251</a:t>
            </a:r>
            <a:r>
              <a:rPr lang="ru-RU" sz="2800" dirty="0" smtClean="0">
                <a:solidFill>
                  <a:srgbClr val="000000"/>
                </a:solidFill>
              </a:rPr>
              <a:t>       </a:t>
            </a:r>
            <a:r>
              <a:rPr lang="ru-RU" sz="2800" b="1" dirty="0" smtClean="0">
                <a:solidFill>
                  <a:srgbClr val="990033"/>
                </a:solidFill>
              </a:rPr>
              <a:t>&lt;     6500</a:t>
            </a:r>
            <a:r>
              <a:rPr lang="ru-RU" sz="2800" dirty="0" smtClean="0">
                <a:solidFill>
                  <a:srgbClr val="000000"/>
                </a:solidFill>
              </a:rPr>
              <a:t>,  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04800" y="4191000"/>
            <a:ext cx="5257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              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		</a:t>
            </a:r>
            <a:r>
              <a:rPr lang="ru-RU" sz="2800" b="1" dirty="0" smtClean="0">
                <a:solidFill>
                  <a:srgbClr val="990033"/>
                </a:solidFill>
              </a:rPr>
              <a:t>6,251</a:t>
            </a:r>
            <a:r>
              <a:rPr lang="ru-RU" sz="2800" dirty="0" smtClean="0">
                <a:solidFill>
                  <a:srgbClr val="000000"/>
                </a:solidFill>
              </a:rPr>
              <a:t>  и        </a:t>
            </a:r>
            <a:r>
              <a:rPr lang="ru-RU" sz="2800" b="1" dirty="0" smtClean="0">
                <a:solidFill>
                  <a:srgbClr val="990033"/>
                </a:solidFill>
              </a:rPr>
              <a:t>6,500</a:t>
            </a:r>
            <a:endParaRPr lang="ru-RU" sz="2800" dirty="0" smtClean="0">
              <a:solidFill>
                <a:srgbClr val="000000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4953000" y="5181600"/>
            <a:ext cx="388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</a:endParaRP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</a:rPr>
              <a:t>  значит,  </a:t>
            </a:r>
            <a:r>
              <a:rPr lang="ru-RU" sz="2800" b="1" dirty="0" smtClean="0">
                <a:solidFill>
                  <a:srgbClr val="990033"/>
                </a:solidFill>
              </a:rPr>
              <a:t>6,251&lt;6,5</a:t>
            </a:r>
            <a:r>
              <a:rPr lang="ru-RU" sz="2800" dirty="0" smtClean="0">
                <a:solidFill>
                  <a:srgbClr val="0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10459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 animBg="1"/>
      <p:bldP spid="30724" grpId="0" animBg="1"/>
      <p:bldP spid="30724" grpId="1" animBg="1"/>
      <p:bldP spid="30725" grpId="0" animBg="1"/>
      <p:bldP spid="30725" grpId="1" animBg="1"/>
      <p:bldP spid="30726" grpId="0" animBg="1"/>
      <p:bldP spid="30726" grpId="1" animBg="1"/>
      <p:bldP spid="30727" grpId="0" animBg="1"/>
      <p:bldP spid="30727" grpId="1" animBg="1"/>
      <p:bldP spid="30728" grpId="0"/>
      <p:bldP spid="30729" grpId="0"/>
      <p:bldP spid="30730" grpId="0" animBg="1"/>
      <p:bldP spid="30731" grpId="0" animBg="1"/>
      <p:bldP spid="30732" grpId="0"/>
      <p:bldP spid="30733" grpId="0"/>
      <p:bldP spid="307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smtClean="0">
                <a:solidFill>
                  <a:srgbClr val="FF3300"/>
                </a:solidFill>
              </a:rPr>
              <a:t>Сравните два числа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042988" y="1196975"/>
            <a:ext cx="6767512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009999"/>
                </a:solidFill>
              </a:rPr>
              <a:t>235,8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3333FF"/>
                </a:solidFill>
              </a:rPr>
              <a:t>и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FF9900"/>
                </a:solidFill>
              </a:rPr>
              <a:t>235,800</a:t>
            </a: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4400" b="1" smtClean="0">
              <a:solidFill>
                <a:srgbClr val="FF3300"/>
              </a:solidFill>
            </a:endParaRP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009999"/>
                </a:solidFill>
              </a:rPr>
              <a:t>29,3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3333FF"/>
                </a:solidFill>
              </a:rPr>
              <a:t>и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FF9900"/>
                </a:solidFill>
              </a:rPr>
              <a:t>29,298</a:t>
            </a: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4400" b="1" smtClean="0">
              <a:solidFill>
                <a:srgbClr val="009999"/>
              </a:solidFill>
            </a:endParaRP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009999"/>
                </a:solidFill>
              </a:rPr>
              <a:t>14,739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3333FF"/>
                </a:solidFill>
              </a:rPr>
              <a:t>и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FF9900"/>
                </a:solidFill>
              </a:rPr>
              <a:t>14,74</a:t>
            </a: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4400" b="1" smtClean="0">
              <a:solidFill>
                <a:srgbClr val="FF3300"/>
              </a:solidFill>
            </a:endParaRPr>
          </a:p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009999"/>
                </a:solidFill>
              </a:rPr>
              <a:t>0,1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3333FF"/>
                </a:solidFill>
              </a:rPr>
              <a:t>и</a:t>
            </a:r>
            <a:r>
              <a:rPr lang="ru-RU" sz="4400" b="1" smtClean="0">
                <a:solidFill>
                  <a:srgbClr val="FF3300"/>
                </a:solidFill>
              </a:rPr>
              <a:t> </a:t>
            </a:r>
            <a:r>
              <a:rPr lang="ru-RU" sz="4400" b="1" smtClean="0">
                <a:solidFill>
                  <a:srgbClr val="FF9900"/>
                </a:solidFill>
              </a:rPr>
              <a:t>0.09998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4000" smtClean="0">
              <a:solidFill>
                <a:srgbClr val="FF9900"/>
              </a:solidFill>
            </a:endParaRPr>
          </a:p>
        </p:txBody>
      </p:sp>
      <p:pic>
        <p:nvPicPr>
          <p:cNvPr id="30726" name="Picture 6" descr="MCj0410569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849938"/>
            <a:ext cx="3665537" cy="100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 rot="10774045" flipV="1">
            <a:off x="171450" y="5876925"/>
            <a:ext cx="2014538" cy="73977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000000"/>
                </a:solidFill>
              </a:rPr>
              <a:t>&lt; </a:t>
            </a:r>
            <a:r>
              <a:rPr lang="en-US" sz="4000" smtClean="0">
                <a:solidFill>
                  <a:srgbClr val="000000"/>
                </a:solidFill>
              </a:rPr>
              <a:t> </a:t>
            </a:r>
            <a:r>
              <a:rPr lang="en-US" sz="4000" b="1" smtClean="0">
                <a:solidFill>
                  <a:srgbClr val="000000"/>
                </a:solidFill>
              </a:rPr>
              <a:t>&gt;</a:t>
            </a:r>
            <a:r>
              <a:rPr lang="ru-RU" sz="4000" b="1" smtClean="0">
                <a:solidFill>
                  <a:srgbClr val="000000"/>
                </a:solidFill>
              </a:rPr>
              <a:t> </a:t>
            </a:r>
            <a:r>
              <a:rPr lang="en-US" sz="4000" b="1" smtClean="0">
                <a:solidFill>
                  <a:srgbClr val="000000"/>
                </a:solidFill>
              </a:rPr>
              <a:t>=</a:t>
            </a:r>
            <a:endParaRPr lang="ru-RU" sz="4000" b="1" smtClean="0">
              <a:solidFill>
                <a:srgbClr val="000000"/>
              </a:solidFill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 rot="10774045" flipV="1">
            <a:off x="6659563" y="5876925"/>
            <a:ext cx="2014537" cy="73977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smtClean="0">
                <a:solidFill>
                  <a:srgbClr val="000000"/>
                </a:solidFill>
              </a:rPr>
              <a:t>&lt; </a:t>
            </a:r>
            <a:r>
              <a:rPr lang="en-US" sz="4000" smtClean="0">
                <a:solidFill>
                  <a:srgbClr val="000000"/>
                </a:solidFill>
              </a:rPr>
              <a:t> </a:t>
            </a:r>
            <a:r>
              <a:rPr lang="en-US" sz="4000" b="1" smtClean="0">
                <a:solidFill>
                  <a:srgbClr val="000000"/>
                </a:solidFill>
              </a:rPr>
              <a:t>&gt;</a:t>
            </a:r>
            <a:r>
              <a:rPr lang="ru-RU" sz="4000" b="1" smtClean="0">
                <a:solidFill>
                  <a:srgbClr val="000000"/>
                </a:solidFill>
              </a:rPr>
              <a:t> </a:t>
            </a:r>
            <a:r>
              <a:rPr lang="en-US" sz="4000" b="1" smtClean="0">
                <a:solidFill>
                  <a:srgbClr val="000000"/>
                </a:solidFill>
              </a:rPr>
              <a:t>=</a:t>
            </a:r>
            <a:endParaRPr lang="ru-RU" sz="4000" b="1" smtClean="0">
              <a:solidFill>
                <a:srgbClr val="00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8E15A-A575-4F78-8461-6F3337A636E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48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674</Words>
  <Application>Microsoft Office PowerPoint</Application>
  <PresentationFormat>Экран (4:3)</PresentationFormat>
  <Paragraphs>171</Paragraphs>
  <Slides>18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Сравнение десятичных дробей.</vt:lpstr>
      <vt:lpstr>Прочитайте десятичные дроби:</vt:lpstr>
      <vt:lpstr>Соотнесите:</vt:lpstr>
      <vt:lpstr>Слайд 4</vt:lpstr>
      <vt:lpstr>Сравнение десятичных дробей</vt:lpstr>
      <vt:lpstr>Напишите десятичную дробь</vt:lpstr>
      <vt:lpstr>Проверь свои знания</vt:lpstr>
      <vt:lpstr>Сравнение десятичных дробей</vt:lpstr>
      <vt:lpstr>Слайд 9</vt:lpstr>
      <vt:lpstr>Сравните числа</vt:lpstr>
      <vt:lpstr>СРАВНИТЕ ВЕЛИЧИНЫ</vt:lpstr>
      <vt:lpstr>Проверь свои знания. </vt:lpstr>
      <vt:lpstr>Равные десятичные дроби изображаются на координатном луче одной и той же точкой</vt:lpstr>
      <vt:lpstr>Слайд 14</vt:lpstr>
      <vt:lpstr>Какая из точек лежит левее на координатном луче: </vt:lpstr>
      <vt:lpstr>Какая из точек лежит правее на координатном луче:</vt:lpstr>
      <vt:lpstr>Самостоятельная работа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rita</cp:lastModifiedBy>
  <cp:revision>9</cp:revision>
  <dcterms:created xsi:type="dcterms:W3CDTF">2016-02-25T18:44:31Z</dcterms:created>
  <dcterms:modified xsi:type="dcterms:W3CDTF">2020-02-19T19:42:18Z</dcterms:modified>
</cp:coreProperties>
</file>