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310" r:id="rId24"/>
    <p:sldId id="280" r:id="rId25"/>
    <p:sldId id="311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9.wmf"/><Relationship Id="rId18" Type="http://schemas.openxmlformats.org/officeDocument/2006/relationships/image" Target="../media/image24.e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emf"/><Relationship Id="rId17" Type="http://schemas.openxmlformats.org/officeDocument/2006/relationships/image" Target="../media/image23.wmf"/><Relationship Id="rId2" Type="http://schemas.openxmlformats.org/officeDocument/2006/relationships/image" Target="../media/image8.emf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openxmlformats.org/officeDocument/2006/relationships/image" Target="../media/image7.wmf"/><Relationship Id="rId6" Type="http://schemas.openxmlformats.org/officeDocument/2006/relationships/image" Target="../media/image12.e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emf"/><Relationship Id="rId19" Type="http://schemas.openxmlformats.org/officeDocument/2006/relationships/image" Target="../media/image25.wmf"/><Relationship Id="rId4" Type="http://schemas.openxmlformats.org/officeDocument/2006/relationships/image" Target="../media/image10.emf"/><Relationship Id="rId9" Type="http://schemas.openxmlformats.org/officeDocument/2006/relationships/image" Target="../media/image15.wmf"/><Relationship Id="rId14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9.wmf"/><Relationship Id="rId18" Type="http://schemas.openxmlformats.org/officeDocument/2006/relationships/image" Target="../media/image24.e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emf"/><Relationship Id="rId17" Type="http://schemas.openxmlformats.org/officeDocument/2006/relationships/image" Target="../media/image23.wmf"/><Relationship Id="rId2" Type="http://schemas.openxmlformats.org/officeDocument/2006/relationships/image" Target="../media/image8.emf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openxmlformats.org/officeDocument/2006/relationships/image" Target="../media/image7.wmf"/><Relationship Id="rId6" Type="http://schemas.openxmlformats.org/officeDocument/2006/relationships/image" Target="../media/image12.e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emf"/><Relationship Id="rId19" Type="http://schemas.openxmlformats.org/officeDocument/2006/relationships/image" Target="../media/image25.wmf"/><Relationship Id="rId4" Type="http://schemas.openxmlformats.org/officeDocument/2006/relationships/image" Target="../media/image10.emf"/><Relationship Id="rId9" Type="http://schemas.openxmlformats.org/officeDocument/2006/relationships/image" Target="../media/image15.wmf"/><Relationship Id="rId14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F1311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F131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B1F69507-039E-4241-9A9A-18D0BDA8E243}" type="slidenum">
              <a:rPr lang="ru-RU">
                <a:solidFill>
                  <a:srgbClr val="2F1311"/>
                </a:solidFill>
              </a:rPr>
              <a:pPr/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70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oleObject" Target="../embeddings/oleObject31.bin"/><Relationship Id="rId18" Type="http://schemas.openxmlformats.org/officeDocument/2006/relationships/oleObject" Target="../embeddings/oleObject36.bin"/><Relationship Id="rId3" Type="http://schemas.openxmlformats.org/officeDocument/2006/relationships/oleObject" Target="../embeddings/oleObject21.bin"/><Relationship Id="rId21" Type="http://schemas.openxmlformats.org/officeDocument/2006/relationships/oleObject" Target="../embeddings/oleObject39.bin"/><Relationship Id="rId7" Type="http://schemas.openxmlformats.org/officeDocument/2006/relationships/oleObject" Target="../embeddings/oleObject25.bin"/><Relationship Id="rId12" Type="http://schemas.openxmlformats.org/officeDocument/2006/relationships/oleObject" Target="../embeddings/oleObject30.bin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34.bin"/><Relationship Id="rId20" Type="http://schemas.openxmlformats.org/officeDocument/2006/relationships/oleObject" Target="../embeddings/oleObject3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4.bin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33.bin"/><Relationship Id="rId10" Type="http://schemas.openxmlformats.org/officeDocument/2006/relationships/oleObject" Target="../embeddings/oleObject28.bin"/><Relationship Id="rId19" Type="http://schemas.openxmlformats.org/officeDocument/2006/relationships/oleObject" Target="../embeddings/oleObject37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Relationship Id="rId14" Type="http://schemas.openxmlformats.org/officeDocument/2006/relationships/oleObject" Target="../embeddings/oleObject32.bin"/><Relationship Id="rId22" Type="http://schemas.openxmlformats.org/officeDocument/2006/relationships/oleObject" Target="../embeddings/oleObject40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42852"/>
            <a:ext cx="8639865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900" cmpd="sng">
                <a:solidFill>
                  <a:srgbClr val="93A299">
                    <a:satMod val="190000"/>
                    <a:alpha val="55000"/>
                  </a:srgbClr>
                </a:solidFill>
                <a:prstDash val="solid"/>
              </a:ln>
              <a:solidFill>
                <a:srgbClr val="FFFF00"/>
              </a:solidFill>
              <a:effectLst>
                <a:innerShdw blurRad="101600" dist="76200" dir="5400000">
                  <a:srgbClr val="93A299">
                    <a:satMod val="190000"/>
                    <a:tint val="100000"/>
                    <a:alpha val="74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900" cmpd="sng">
                  <a:solidFill>
                    <a:srgbClr val="93A299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rgbClr val="93A299">
                      <a:satMod val="190000"/>
                      <a:tint val="100000"/>
                      <a:alpha val="74000"/>
                    </a:srgbClr>
                  </a:innerShdw>
                </a:effectLst>
              </a:rPr>
              <a:t>ТЕМА УРОКА:</a:t>
            </a:r>
          </a:p>
          <a:p>
            <a:pPr algn="ctr"/>
            <a:endParaRPr lang="ru-RU" sz="5400" b="1" dirty="0" smtClean="0">
              <a:ln w="900" cmpd="sng">
                <a:solidFill>
                  <a:srgbClr val="93A299">
                    <a:satMod val="190000"/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rgbClr val="93A299">
                    <a:satMod val="190000"/>
                    <a:tint val="100000"/>
                    <a:alpha val="74000"/>
                  </a:srgbClr>
                </a:innerShdw>
              </a:effectLst>
            </a:endParaRPr>
          </a:p>
          <a:p>
            <a:pPr algn="ctr"/>
            <a:endParaRPr lang="ru-RU" sz="5400" b="1" dirty="0">
              <a:ln w="900" cmpd="sng">
                <a:solidFill>
                  <a:srgbClr val="93A299">
                    <a:satMod val="190000"/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rgbClr val="93A299">
                    <a:satMod val="190000"/>
                    <a:tint val="100000"/>
                    <a:alpha val="74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900" cmpd="sng">
                  <a:solidFill>
                    <a:srgbClr val="93A299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rgbClr val="93A299">
                      <a:satMod val="190000"/>
                      <a:tint val="100000"/>
                      <a:alpha val="74000"/>
                    </a:srgbClr>
                  </a:innerShdw>
                </a:effectLst>
              </a:rPr>
              <a:t>«УМНОЖЕНИЕ ДЕСЯТИЧНЫХ ДРОБЕЙ»</a:t>
            </a:r>
            <a:endParaRPr lang="ru-RU" sz="5400" b="1" dirty="0">
              <a:ln w="900" cmpd="sng">
                <a:solidFill>
                  <a:srgbClr val="93A299">
                    <a:satMod val="190000"/>
                    <a:alpha val="55000"/>
                  </a:srgb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rgbClr val="93A299">
                    <a:satMod val="190000"/>
                    <a:tint val="100000"/>
                    <a:alpha val="74000"/>
                  </a:srgbClr>
                </a:innerShdw>
              </a:effectLst>
            </a:endParaRPr>
          </a:p>
        </p:txBody>
      </p:sp>
      <p:pic>
        <p:nvPicPr>
          <p:cNvPr id="24580" name="Picture 4" descr="J:\информация\Картинки\Animated\космос\j0219067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276350" cy="12954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8384" y="1340768"/>
            <a:ext cx="2307201" cy="229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1582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 flipH="1">
            <a:off x="3213100" y="1919288"/>
            <a:ext cx="431800" cy="503237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3716338" y="1919288"/>
            <a:ext cx="431800" cy="503237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4292600" y="1919288"/>
            <a:ext cx="431800" cy="503237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H="1">
            <a:off x="4868863" y="1919288"/>
            <a:ext cx="431800" cy="503237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355975" y="1127125"/>
            <a:ext cx="25923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79646">
                    <a:lumMod val="75000"/>
                  </a:srgbClr>
                </a:solidFill>
              </a:rPr>
              <a:t>1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4800" b="1" dirty="0">
                <a:solidFill>
                  <a:srgbClr val="F79646">
                    <a:lumMod val="75000"/>
                  </a:srgbClr>
                </a:solidFill>
              </a:rPr>
              <a:t>2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ru-RU" sz="4800" b="1" dirty="0" smtClean="0">
                <a:solidFill>
                  <a:srgbClr val="F79646">
                    <a:lumMod val="75000"/>
                  </a:srgbClr>
                </a:solidFill>
              </a:rPr>
              <a:t>,3 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4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554413" y="1847850"/>
            <a:ext cx="22320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79646">
                    <a:lumMod val="75000"/>
                  </a:srgbClr>
                </a:solidFill>
              </a:rPr>
              <a:t>1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4800" b="1" dirty="0">
                <a:solidFill>
                  <a:srgbClr val="F79646">
                    <a:lumMod val="75000"/>
                  </a:srgbClr>
                </a:solidFill>
              </a:rPr>
              <a:t>2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ru-RU" sz="4800" b="1" dirty="0" smtClean="0">
                <a:solidFill>
                  <a:srgbClr val="F79646">
                    <a:lumMod val="75000"/>
                  </a:srgbClr>
                </a:solidFill>
              </a:rPr>
              <a:t>3,4</a:t>
            </a:r>
            <a:endParaRPr lang="ru-RU" sz="48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289050" y="4495800"/>
            <a:ext cx="36004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12,34 </a:t>
            </a:r>
            <a:r>
              <a:rPr lang="en-US" sz="4800" b="1" dirty="0">
                <a:solidFill>
                  <a:srgbClr val="C00000"/>
                </a:solidFill>
                <a:cs typeface="Arial" charset="0"/>
              </a:rPr>
              <a:t>·</a:t>
            </a:r>
            <a:r>
              <a:rPr lang="ru-RU" sz="4800" b="1" dirty="0">
                <a:solidFill>
                  <a:srgbClr val="C00000"/>
                </a:solidFill>
                <a:cs typeface="Arial" charset="0"/>
              </a:rPr>
              <a:t> 10 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4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>
            <a:off x="2224088" y="5111750"/>
            <a:ext cx="360362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745038" y="4464050"/>
            <a:ext cx="17129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rgbClr val="F79646">
                    <a:lumMod val="75000"/>
                  </a:srgbClr>
                </a:solidFill>
              </a:rPr>
              <a:t>123,4</a:t>
            </a:r>
            <a:endParaRPr lang="en-US" sz="4800" b="1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429000" y="3143250"/>
            <a:ext cx="25923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79646">
                    <a:lumMod val="75000"/>
                  </a:srgbClr>
                </a:solidFill>
              </a:rPr>
              <a:t>1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4800" b="1" dirty="0">
                <a:solidFill>
                  <a:srgbClr val="F79646">
                    <a:lumMod val="75000"/>
                  </a:srgbClr>
                </a:solidFill>
              </a:rPr>
              <a:t>2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ru-RU" sz="4800" b="1" dirty="0" smtClean="0">
                <a:solidFill>
                  <a:srgbClr val="F79646">
                    <a:lumMod val="75000"/>
                  </a:srgbClr>
                </a:solidFill>
              </a:rPr>
              <a:t>3 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4</a:t>
            </a: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H="1">
            <a:off x="2636838" y="1919288"/>
            <a:ext cx="1008062" cy="1654175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3140075" y="1919288"/>
            <a:ext cx="1008063" cy="1654175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3716338" y="1919288"/>
            <a:ext cx="1008062" cy="1654175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4292600" y="1919288"/>
            <a:ext cx="1008063" cy="1654175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928688" y="5214938"/>
            <a:ext cx="38163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12,34 </a:t>
            </a:r>
            <a:r>
              <a:rPr lang="en-US" sz="4800" b="1" dirty="0">
                <a:solidFill>
                  <a:srgbClr val="C00000"/>
                </a:solidFill>
                <a:cs typeface="Arial" charset="0"/>
              </a:rPr>
              <a:t>·</a:t>
            </a:r>
            <a:r>
              <a:rPr lang="ru-RU" sz="4800" b="1" dirty="0">
                <a:solidFill>
                  <a:srgbClr val="C00000"/>
                </a:solidFill>
                <a:cs typeface="Arial" charset="0"/>
              </a:rPr>
              <a:t> 100 </a:t>
            </a:r>
            <a:r>
              <a:rPr lang="ru-RU" sz="4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4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4816475" y="5214938"/>
            <a:ext cx="3851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79646">
                    <a:lumMod val="75000"/>
                  </a:srgbClr>
                </a:solidFill>
              </a:rPr>
              <a:t>1234, = 1234</a:t>
            </a:r>
            <a:endParaRPr lang="en-US" sz="48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6" name="Freeform 18"/>
          <p:cNvSpPr>
            <a:spLocks/>
          </p:cNvSpPr>
          <p:nvPr/>
        </p:nvSpPr>
        <p:spPr bwMode="auto">
          <a:xfrm>
            <a:off x="1865313" y="5862638"/>
            <a:ext cx="360362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7" name="Freeform 19"/>
          <p:cNvSpPr>
            <a:spLocks/>
          </p:cNvSpPr>
          <p:nvPr/>
        </p:nvSpPr>
        <p:spPr bwMode="auto">
          <a:xfrm>
            <a:off x="2224088" y="5864225"/>
            <a:ext cx="360362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8" name="Freeform 20"/>
          <p:cNvSpPr>
            <a:spLocks/>
          </p:cNvSpPr>
          <p:nvPr/>
        </p:nvSpPr>
        <p:spPr bwMode="auto">
          <a:xfrm>
            <a:off x="4652963" y="1776413"/>
            <a:ext cx="360362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FFCC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309" name="Freeform 21"/>
          <p:cNvSpPr>
            <a:spLocks/>
          </p:cNvSpPr>
          <p:nvPr/>
        </p:nvSpPr>
        <p:spPr bwMode="auto">
          <a:xfrm>
            <a:off x="5156200" y="1776413"/>
            <a:ext cx="360363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ap="flat" cmpd="sng">
            <a:solidFill>
              <a:srgbClr val="FFFFC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500188" y="214313"/>
            <a:ext cx="6858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prstClr val="white"/>
                </a:solidFill>
              </a:rPr>
              <a:t>Что произойдет с числом, если запятую </a:t>
            </a:r>
          </a:p>
          <a:p>
            <a:pPr algn="ctr" eaLnBrk="1" hangingPunct="1"/>
            <a:r>
              <a:rPr lang="ru-RU" sz="2400" b="1">
                <a:solidFill>
                  <a:prstClr val="white"/>
                </a:solidFill>
              </a:rPr>
              <a:t>перенести на 1 разряд вправо?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3178398" y="2518346"/>
            <a:ext cx="2644775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500188" y="214313"/>
            <a:ext cx="6858000" cy="830262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prstClr val="white"/>
                </a:solidFill>
              </a:rPr>
              <a:t>Что произойдет с числом, если запятую </a:t>
            </a:r>
          </a:p>
          <a:p>
            <a:pPr algn="ctr" eaLnBrk="1" hangingPunct="1"/>
            <a:r>
              <a:rPr lang="ru-RU" sz="2400" b="1" dirty="0">
                <a:solidFill>
                  <a:prstClr val="white"/>
                </a:solidFill>
              </a:rPr>
              <a:t>перенести на </a:t>
            </a:r>
            <a:r>
              <a:rPr lang="ru-RU" sz="2400" b="1" dirty="0" smtClean="0">
                <a:solidFill>
                  <a:prstClr val="white"/>
                </a:solidFill>
              </a:rPr>
              <a:t>2 </a:t>
            </a:r>
            <a:r>
              <a:rPr lang="ru-RU" sz="2400" b="1" dirty="0">
                <a:solidFill>
                  <a:prstClr val="white"/>
                </a:solidFill>
              </a:rPr>
              <a:t>разряда вправо?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0B0BDB"/>
              </a:solidFill>
            </a:endParaRPr>
          </a:p>
        </p:txBody>
      </p:sp>
      <p:pic>
        <p:nvPicPr>
          <p:cNvPr id="26" name="Picture 12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3840" y="1127125"/>
            <a:ext cx="289572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3768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65896E-6 L -3.88889E-6 0.0326 C -3.88889E-6 0.04716 -0.01632 0.06543 -0.02916 0.06543 L -0.05798 0.06543 " pathEditMode="relative" rAng="0" ptsTypes="FfFF">
                                      <p:cBhvr>
                                        <p:cTn id="15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3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-2.22222E-6 0.0331 C -2.22222E-6 0.04792 -0.03073 0.0662 -0.05538 0.0662 L -0.11024 0.0662 " pathEditMode="relative" rAng="0" ptsTypes="FfFF">
                                      <p:cBhvr>
                                        <p:cTn id="71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12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5" grpId="1"/>
      <p:bldP spid="12296" grpId="0" build="p"/>
      <p:bldP spid="12298" grpId="0"/>
      <p:bldP spid="12299" grpId="0"/>
      <p:bldP spid="12299" grpId="1"/>
      <p:bldP spid="12304" grpId="0" build="p"/>
      <p:bldP spid="12305" grpId="0"/>
      <p:bldP spid="22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939453" y="333375"/>
            <a:ext cx="51133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Вычисли устно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12,78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14,52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2,5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9,745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0,0021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1000 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0,74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1)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3)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4)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5)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6)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2)</a:t>
            </a: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127,8</a:t>
            </a: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1452</a:t>
            </a: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250</a:t>
            </a: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974,5</a:t>
            </a: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5122863" y="4645025"/>
            <a:ext cx="1754187" cy="5794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2,1</a:t>
            </a: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122863" y="5472113"/>
            <a:ext cx="1754187" cy="579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740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8062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2" grpId="0"/>
      <p:bldP spid="5133" grpId="0"/>
      <p:bldP spid="5134" grpId="0"/>
      <p:bldP spid="5136" grpId="0"/>
      <p:bldP spid="5137" grpId="0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01650" y="428625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Математический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диктант с самопроверкой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0,052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843,5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3,08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0,0084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45,006 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203,1</a:t>
            </a:r>
            <a:r>
              <a:rPr lang="en-US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 1000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1)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3)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4)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5)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6)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2)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5,2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8435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308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0,84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45 006</a:t>
            </a: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5122863" y="5472113"/>
            <a:ext cx="2017712" cy="579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203 100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12</a:t>
            </a:fld>
            <a:endParaRPr lang="ru-RU">
              <a:solidFill>
                <a:srgbClr val="0B0BDB"/>
              </a:solidFill>
            </a:endParaRPr>
          </a:p>
        </p:txBody>
      </p:sp>
      <p:pic>
        <p:nvPicPr>
          <p:cNvPr id="22" name="Picture 12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275" y="3667460"/>
            <a:ext cx="289572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5687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2"/>
            <a:ext cx="8229600" cy="163901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6000" dirty="0"/>
              <a:t>Умножение десятичных дробей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95513" y="1916113"/>
            <a:ext cx="4038600" cy="2981325"/>
          </a:xfrm>
        </p:spPr>
        <p:txBody>
          <a:bodyPr/>
          <a:lstStyle/>
          <a:p>
            <a:r>
              <a:rPr lang="ru-RU" sz="4400"/>
              <a:t>Как умножить десятичные дроби?</a:t>
            </a:r>
          </a:p>
        </p:txBody>
      </p:sp>
      <p:pic>
        <p:nvPicPr>
          <p:cNvPr id="58372" name="Picture 4" descr="Рисунок165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9850" y="2385219"/>
            <a:ext cx="2112590" cy="264073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4" name="Picture 6" descr="Рисунок8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7544" y="2492896"/>
            <a:ext cx="1367780" cy="136778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CAD1-1019-4914-B8DE-D5516BA1114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329595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/>
              <a:t>Чтобы перемножить две десятичные дроби, надо: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1484784"/>
            <a:ext cx="7520940" cy="319569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71500" indent="-571500">
              <a:buFont typeface="Wingdings" pitchFamily="2" charset="2"/>
              <a:buChar char="q"/>
            </a:pPr>
            <a:endParaRPr lang="ru-RU" sz="3600" dirty="0" smtClean="0"/>
          </a:p>
          <a:p>
            <a:pPr marL="571500" indent="-571500">
              <a:buFont typeface="Wingdings" pitchFamily="2" charset="2"/>
              <a:buChar char="q"/>
            </a:pPr>
            <a:r>
              <a:rPr lang="ru-RU" sz="3600" b="1" dirty="0" smtClean="0"/>
              <a:t>Выполнить </a:t>
            </a:r>
            <a:r>
              <a:rPr lang="ru-RU" sz="3600" b="1" dirty="0"/>
              <a:t>умножение , не обращая внимание на запятые;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ru-RU" sz="3600" b="1" dirty="0"/>
              <a:t>Отделить запятой столько цифр справа, сколько их стоит после запятой в обоих множителях вместе.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F09B-BB0A-4DDF-9B3B-E356141592A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55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79950" y="260350"/>
            <a:ext cx="43211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Умножение десятичной дроби на десятичную дробь</a:t>
            </a:r>
          </a:p>
        </p:txBody>
      </p:sp>
      <p:grpSp>
        <p:nvGrpSpPr>
          <p:cNvPr id="2" name="Group 475"/>
          <p:cNvGrpSpPr>
            <a:grpSpLocks/>
          </p:cNvGrpSpPr>
          <p:nvPr/>
        </p:nvGrpSpPr>
        <p:grpSpPr bwMode="auto">
          <a:xfrm>
            <a:off x="6227763" y="873125"/>
            <a:ext cx="2376487" cy="1390650"/>
            <a:chOff x="3923" y="1003"/>
            <a:chExt cx="1497" cy="876"/>
          </a:xfrm>
        </p:grpSpPr>
        <p:sp>
          <p:nvSpPr>
            <p:cNvPr id="7573" name="Text Box 405"/>
            <p:cNvSpPr txBox="1">
              <a:spLocks noChangeArrowheads="1"/>
            </p:cNvSpPr>
            <p:nvPr/>
          </p:nvSpPr>
          <p:spPr bwMode="auto">
            <a:xfrm>
              <a:off x="5080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7574" name="Text Box 406"/>
            <p:cNvSpPr txBox="1">
              <a:spLocks noChangeArrowheads="1"/>
            </p:cNvSpPr>
            <p:nvPr/>
          </p:nvSpPr>
          <p:spPr bwMode="auto">
            <a:xfrm>
              <a:off x="4672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575" name="Text Box 407"/>
            <p:cNvSpPr txBox="1">
              <a:spLocks noChangeArrowheads="1"/>
            </p:cNvSpPr>
            <p:nvPr/>
          </p:nvSpPr>
          <p:spPr bwMode="auto">
            <a:xfrm>
              <a:off x="4309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576" name="Text Box 408"/>
            <p:cNvSpPr txBox="1">
              <a:spLocks noChangeArrowheads="1"/>
            </p:cNvSpPr>
            <p:nvPr/>
          </p:nvSpPr>
          <p:spPr bwMode="auto">
            <a:xfrm>
              <a:off x="3923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591" name="Text Box 423"/>
            <p:cNvSpPr txBox="1">
              <a:spLocks noChangeArrowheads="1"/>
            </p:cNvSpPr>
            <p:nvPr/>
          </p:nvSpPr>
          <p:spPr bwMode="auto">
            <a:xfrm>
              <a:off x="4059" y="1207"/>
              <a:ext cx="34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7000">
                  <a:solidFill>
                    <a:prstClr val="black"/>
                  </a:solidFill>
                  <a:latin typeface="Times New Roman" pitchFamily="18" charset="0"/>
                </a:rPr>
                <a:t>,</a:t>
              </a:r>
            </a:p>
          </p:txBody>
        </p:sp>
      </p:grpSp>
      <p:grpSp>
        <p:nvGrpSpPr>
          <p:cNvPr id="3" name="Group 657"/>
          <p:cNvGrpSpPr>
            <a:grpSpLocks/>
          </p:cNvGrpSpPr>
          <p:nvPr/>
        </p:nvGrpSpPr>
        <p:grpSpPr bwMode="auto">
          <a:xfrm>
            <a:off x="7451725" y="1881188"/>
            <a:ext cx="1116013" cy="1427162"/>
            <a:chOff x="4309" y="1207"/>
            <a:chExt cx="703" cy="899"/>
          </a:xfrm>
        </p:grpSpPr>
        <p:sp>
          <p:nvSpPr>
            <p:cNvPr id="7578" name="Text Box 410"/>
            <p:cNvSpPr txBox="1">
              <a:spLocks noChangeArrowheads="1"/>
            </p:cNvSpPr>
            <p:nvPr/>
          </p:nvSpPr>
          <p:spPr bwMode="auto">
            <a:xfrm>
              <a:off x="4672" y="1207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7583" name="Text Box 415"/>
            <p:cNvSpPr txBox="1">
              <a:spLocks noChangeArrowheads="1"/>
            </p:cNvSpPr>
            <p:nvPr/>
          </p:nvSpPr>
          <p:spPr bwMode="auto">
            <a:xfrm>
              <a:off x="4309" y="1207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 smtClean="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592" name="Text Box 424"/>
            <p:cNvSpPr txBox="1">
              <a:spLocks noChangeArrowheads="1"/>
            </p:cNvSpPr>
            <p:nvPr/>
          </p:nvSpPr>
          <p:spPr bwMode="auto">
            <a:xfrm>
              <a:off x="4490" y="1434"/>
              <a:ext cx="34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7000" dirty="0">
                  <a:solidFill>
                    <a:prstClr val="black"/>
                  </a:solidFill>
                  <a:latin typeface="Times New Roman" pitchFamily="18" charset="0"/>
                </a:rPr>
                <a:t>,</a:t>
              </a:r>
            </a:p>
          </p:txBody>
        </p:sp>
      </p:grpSp>
      <p:grpSp>
        <p:nvGrpSpPr>
          <p:cNvPr id="4" name="Group 673"/>
          <p:cNvGrpSpPr>
            <a:grpSpLocks/>
          </p:cNvGrpSpPr>
          <p:nvPr/>
        </p:nvGrpSpPr>
        <p:grpSpPr bwMode="auto">
          <a:xfrm>
            <a:off x="5653088" y="5084763"/>
            <a:ext cx="2951162" cy="1371600"/>
            <a:chOff x="3561" y="3203"/>
            <a:chExt cx="1859" cy="864"/>
          </a:xfrm>
        </p:grpSpPr>
        <p:sp>
          <p:nvSpPr>
            <p:cNvPr id="7584" name="Text Box 416"/>
            <p:cNvSpPr txBox="1">
              <a:spLocks noChangeArrowheads="1"/>
            </p:cNvSpPr>
            <p:nvPr/>
          </p:nvSpPr>
          <p:spPr bwMode="auto">
            <a:xfrm>
              <a:off x="5080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585" name="Text Box 417"/>
            <p:cNvSpPr txBox="1">
              <a:spLocks noChangeArrowheads="1"/>
            </p:cNvSpPr>
            <p:nvPr/>
          </p:nvSpPr>
          <p:spPr bwMode="auto">
            <a:xfrm>
              <a:off x="4695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 smtClean="0">
                  <a:solidFill>
                    <a:prstClr val="black"/>
                  </a:solidFill>
                  <a:latin typeface="Times New Roman" pitchFamily="18" charset="0"/>
                </a:rPr>
                <a:t>8</a:t>
              </a:r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586" name="Text Box 418"/>
            <p:cNvSpPr txBox="1">
              <a:spLocks noChangeArrowheads="1"/>
            </p:cNvSpPr>
            <p:nvPr/>
          </p:nvSpPr>
          <p:spPr bwMode="auto">
            <a:xfrm>
              <a:off x="4332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 smtClean="0">
                  <a:solidFill>
                    <a:prstClr val="black"/>
                  </a:solidFill>
                  <a:latin typeface="Times New Roman" pitchFamily="18" charset="0"/>
                </a:rPr>
                <a:t>9</a:t>
              </a:r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587" name="Text Box 419"/>
            <p:cNvSpPr txBox="1">
              <a:spLocks noChangeArrowheads="1"/>
            </p:cNvSpPr>
            <p:nvPr/>
          </p:nvSpPr>
          <p:spPr bwMode="auto">
            <a:xfrm>
              <a:off x="3946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 smtClean="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588" name="Text Box 420"/>
            <p:cNvSpPr txBox="1">
              <a:spLocks noChangeArrowheads="1"/>
            </p:cNvSpPr>
            <p:nvPr/>
          </p:nvSpPr>
          <p:spPr bwMode="auto">
            <a:xfrm>
              <a:off x="3561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 smtClean="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  <p:sp>
        <p:nvSpPr>
          <p:cNvPr id="7593" name="Text Box 425"/>
          <p:cNvSpPr txBox="1">
            <a:spLocks noChangeArrowheads="1"/>
          </p:cNvSpPr>
          <p:nvPr/>
        </p:nvSpPr>
        <p:spPr bwMode="auto">
          <a:xfrm>
            <a:off x="5903913" y="5445125"/>
            <a:ext cx="53975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7000" dirty="0">
                <a:solidFill>
                  <a:prstClr val="black"/>
                </a:solidFill>
                <a:latin typeface="Times New Roman" pitchFamily="18" charset="0"/>
              </a:rPr>
              <a:t>,</a:t>
            </a:r>
          </a:p>
        </p:txBody>
      </p:sp>
      <p:sp>
        <p:nvSpPr>
          <p:cNvPr id="7594" name="Text Box 426"/>
          <p:cNvSpPr txBox="1">
            <a:spLocks noChangeArrowheads="1"/>
          </p:cNvSpPr>
          <p:nvPr/>
        </p:nvSpPr>
        <p:spPr bwMode="auto">
          <a:xfrm>
            <a:off x="5651500" y="1665288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5000">
                <a:solidFill>
                  <a:prstClr val="black"/>
                </a:solidFill>
                <a:latin typeface="Tahoma" pitchFamily="34" charset="0"/>
              </a:rPr>
              <a:t>х</a:t>
            </a:r>
          </a:p>
        </p:txBody>
      </p:sp>
      <p:sp>
        <p:nvSpPr>
          <p:cNvPr id="7595" name="Arc 427"/>
          <p:cNvSpPr>
            <a:spLocks/>
          </p:cNvSpPr>
          <p:nvPr/>
        </p:nvSpPr>
        <p:spPr bwMode="auto">
          <a:xfrm flipV="1">
            <a:off x="6840538" y="1989138"/>
            <a:ext cx="1763712" cy="1793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596" name="Arc 428"/>
          <p:cNvSpPr>
            <a:spLocks/>
          </p:cNvSpPr>
          <p:nvPr/>
        </p:nvSpPr>
        <p:spPr bwMode="auto">
          <a:xfrm flipV="1">
            <a:off x="6840538" y="1989138"/>
            <a:ext cx="1763712" cy="1793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597" name="Arc 429"/>
          <p:cNvSpPr>
            <a:spLocks/>
          </p:cNvSpPr>
          <p:nvPr/>
        </p:nvSpPr>
        <p:spPr bwMode="auto">
          <a:xfrm flipV="1">
            <a:off x="8135938" y="2960688"/>
            <a:ext cx="503237" cy="1809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646" name="Line 478"/>
          <p:cNvSpPr>
            <a:spLocks noChangeShapeType="1"/>
          </p:cNvSpPr>
          <p:nvPr/>
        </p:nvSpPr>
        <p:spPr bwMode="auto">
          <a:xfrm>
            <a:off x="6192838" y="3213100"/>
            <a:ext cx="2447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6" name="Group 656"/>
          <p:cNvGrpSpPr>
            <a:grpSpLocks/>
          </p:cNvGrpSpPr>
          <p:nvPr/>
        </p:nvGrpSpPr>
        <p:grpSpPr bwMode="auto">
          <a:xfrm>
            <a:off x="863600" y="5229225"/>
            <a:ext cx="2376488" cy="1371600"/>
            <a:chOff x="544" y="3294"/>
            <a:chExt cx="1497" cy="864"/>
          </a:xfrm>
        </p:grpSpPr>
        <p:sp>
          <p:nvSpPr>
            <p:cNvPr id="7713" name="Text Box 545"/>
            <p:cNvSpPr txBox="1">
              <a:spLocks noChangeArrowheads="1"/>
            </p:cNvSpPr>
            <p:nvPr/>
          </p:nvSpPr>
          <p:spPr bwMode="auto">
            <a:xfrm>
              <a:off x="1701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714" name="Text Box 546"/>
            <p:cNvSpPr txBox="1">
              <a:spLocks noChangeArrowheads="1"/>
            </p:cNvSpPr>
            <p:nvPr/>
          </p:nvSpPr>
          <p:spPr bwMode="auto">
            <a:xfrm>
              <a:off x="1338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715" name="Text Box 547"/>
            <p:cNvSpPr txBox="1">
              <a:spLocks noChangeArrowheads="1"/>
            </p:cNvSpPr>
            <p:nvPr/>
          </p:nvSpPr>
          <p:spPr bwMode="auto">
            <a:xfrm>
              <a:off x="907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716" name="Text Box 548"/>
            <p:cNvSpPr txBox="1">
              <a:spLocks noChangeArrowheads="1"/>
            </p:cNvSpPr>
            <p:nvPr/>
          </p:nvSpPr>
          <p:spPr bwMode="auto">
            <a:xfrm>
              <a:off x="544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  <p:sp>
        <p:nvSpPr>
          <p:cNvPr id="7826" name="Arc 658"/>
          <p:cNvSpPr>
            <a:spLocks/>
          </p:cNvSpPr>
          <p:nvPr/>
        </p:nvSpPr>
        <p:spPr bwMode="auto">
          <a:xfrm flipV="1">
            <a:off x="8101013" y="2960688"/>
            <a:ext cx="503237" cy="1809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827" name="Line 659"/>
          <p:cNvSpPr>
            <a:spLocks noChangeShapeType="1"/>
          </p:cNvSpPr>
          <p:nvPr/>
        </p:nvSpPr>
        <p:spPr bwMode="auto">
          <a:xfrm>
            <a:off x="5435600" y="5300663"/>
            <a:ext cx="3168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7" name="Group 666"/>
          <p:cNvGrpSpPr>
            <a:grpSpLocks/>
          </p:cNvGrpSpPr>
          <p:nvPr/>
        </p:nvGrpSpPr>
        <p:grpSpPr bwMode="auto">
          <a:xfrm>
            <a:off x="6227763" y="3033713"/>
            <a:ext cx="2376487" cy="1371600"/>
            <a:chOff x="3923" y="1933"/>
            <a:chExt cx="1497" cy="864"/>
          </a:xfrm>
        </p:grpSpPr>
        <p:sp>
          <p:nvSpPr>
            <p:cNvPr id="7829" name="Text Box 661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830" name="Text Box 662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7831" name="Text Box 663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7832" name="Text Box 664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4</a:t>
              </a:r>
            </a:p>
          </p:txBody>
        </p:sp>
      </p:grpSp>
      <p:grpSp>
        <p:nvGrpSpPr>
          <p:cNvPr id="8" name="Group 667"/>
          <p:cNvGrpSpPr>
            <a:grpSpLocks/>
          </p:cNvGrpSpPr>
          <p:nvPr/>
        </p:nvGrpSpPr>
        <p:grpSpPr bwMode="auto">
          <a:xfrm>
            <a:off x="5616575" y="4041775"/>
            <a:ext cx="2376488" cy="1371600"/>
            <a:chOff x="3923" y="1933"/>
            <a:chExt cx="1497" cy="864"/>
          </a:xfrm>
        </p:grpSpPr>
        <p:sp>
          <p:nvSpPr>
            <p:cNvPr id="7836" name="Text Box 668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7837" name="Text Box 669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838" name="Text Box 670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839" name="Text Box 671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</a:p>
          </p:txBody>
        </p:sp>
      </p:grpSp>
      <p:sp>
        <p:nvSpPr>
          <p:cNvPr id="7840" name="Text Box 672"/>
          <p:cNvSpPr txBox="1">
            <a:spLocks noChangeArrowheads="1"/>
          </p:cNvSpPr>
          <p:nvPr/>
        </p:nvSpPr>
        <p:spPr bwMode="auto">
          <a:xfrm>
            <a:off x="5076825" y="3789363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en-US" sz="5000">
                <a:solidFill>
                  <a:prstClr val="black"/>
                </a:solidFill>
                <a:latin typeface="Tahoma" pitchFamily="34" charset="0"/>
              </a:rPr>
              <a:t>+</a:t>
            </a:r>
          </a:p>
        </p:txBody>
      </p:sp>
      <p:grpSp>
        <p:nvGrpSpPr>
          <p:cNvPr id="9" name="Group 679"/>
          <p:cNvGrpSpPr>
            <a:grpSpLocks/>
          </p:cNvGrpSpPr>
          <p:nvPr/>
        </p:nvGrpSpPr>
        <p:grpSpPr bwMode="auto">
          <a:xfrm>
            <a:off x="6300788" y="6200775"/>
            <a:ext cx="2339975" cy="180975"/>
            <a:chOff x="3969" y="3906"/>
            <a:chExt cx="1474" cy="114"/>
          </a:xfrm>
        </p:grpSpPr>
        <p:sp>
          <p:nvSpPr>
            <p:cNvPr id="7845" name="Arc 677"/>
            <p:cNvSpPr>
              <a:spLocks/>
            </p:cNvSpPr>
            <p:nvPr/>
          </p:nvSpPr>
          <p:spPr bwMode="auto">
            <a:xfrm flipV="1">
              <a:off x="3969" y="3906"/>
              <a:ext cx="317" cy="11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6 w 43200"/>
                <a:gd name="T1" fmla="*/ 22436 h 22436"/>
                <a:gd name="T2" fmla="*/ 43200 w 43200"/>
                <a:gd name="T3" fmla="*/ 21600 h 22436"/>
                <a:gd name="T4" fmla="*/ 21600 w 43200"/>
                <a:gd name="T5" fmla="*/ 21600 h 2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01600" cmpd="tri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846" name="Arc 678"/>
            <p:cNvSpPr>
              <a:spLocks/>
            </p:cNvSpPr>
            <p:nvPr/>
          </p:nvSpPr>
          <p:spPr bwMode="auto">
            <a:xfrm flipV="1">
              <a:off x="4332" y="3906"/>
              <a:ext cx="1111" cy="11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6 w 43200"/>
                <a:gd name="T1" fmla="*/ 22436 h 22436"/>
                <a:gd name="T2" fmla="*/ 43200 w 43200"/>
                <a:gd name="T3" fmla="*/ 21600 h 22436"/>
                <a:gd name="T4" fmla="*/ 21600 w 43200"/>
                <a:gd name="T5" fmla="*/ 21600 h 2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73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884" y="896865"/>
            <a:ext cx="4415066" cy="5303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772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0"/>
                                        <p:tgtEl>
                                          <p:spTgt spid="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3" presetClass="entr" presetSubtype="16" repeatCount="2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2000"/>
                                        <p:tgtEl>
                                          <p:spTgt spid="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3" presetClass="entr" presetSubtype="16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34106E-8 C -0.02413 0.00602 -0.04826 0.01228 -0.07135 0.02618 C -0.09444 0.04008 -0.12031 0.06487 -0.13888 0.08341 C -0.15746 0.10195 -0.16649 0.1133 -0.18316 0.13693 C -0.19982 0.16057 -0.22517 0.19532 -0.23888 0.22544 C -0.2526 0.25556 -0.26041 0.28568 -0.26493 0.31719 C -0.26944 0.3487 -0.26892 0.38299 -0.26614 0.41427 C -0.26336 0.44555 -0.25729 0.47637 -0.24809 0.5044 C -0.23888 0.53244 -0.22343 0.56024 -0.21041 0.58248 C -0.19739 0.60473 -0.19218 0.62419 -0.17013 0.63786 C -0.14809 0.65153 -0.10642 0.66798 -0.07795 0.66404 C -0.04947 0.6601 -0.01545 0.62419 0.00105 0.61353 " pathEditMode="relative" rAng="0" ptsTypes="aaaaaaaaaaaa">
                                      <p:cBhvr>
                                        <p:cTn id="84" dur="30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33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3"/>
                                            </p:cond>
                                          </p:stCondLst>
                                        </p:cTn>
                                        <p:tgtEl>
                                          <p:spTgt spid="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1574 C -0.01858 0.01967 -0.03872 0.02361 -0.06719 0.02963 C -0.09566 0.03565 -0.13889 0.04236 -0.16979 0.05208 C -0.2007 0.0618 -0.22726 0.07153 -0.25295 0.08842 C -0.27865 0.10532 -0.30608 0.13541 -0.32431 0.1544 C -0.34254 0.17338 -0.34879 0.18055 -0.36268 0.20301 C -0.37656 0.22546 -0.39792 0.25787 -0.40816 0.28958 C -0.4184 0.32129 -0.42535 0.36157 -0.42379 0.39375 C -0.42222 0.42569 -0.41198 0.45926 -0.39844 0.48194 C -0.3849 0.50463 -0.36198 0.52083 -0.34254 0.53055 C -0.32309 0.54028 -0.30226 0.54143 -0.28212 0.54074 C -0.26198 0.54004 -0.23611 0.53773 -0.2217 0.52639 C -0.20729 0.51504 -0.20087 0.48379 -0.19531 0.47268 " pathEditMode="relative" rAng="0" ptsTypes="aaaaaaaaaaaaa">
                                      <p:cBhvr>
                                        <p:cTn id="93" dur="30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00" y="26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2"/>
                                            </p:cond>
                                          </p:stCondLst>
                                        </p:cTn>
                                        <p:tgtEl>
                                          <p:spTgt spid="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2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53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3" presetClass="entr" presetSubtype="32" repeatCount="3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593" grpId="0"/>
      <p:bldP spid="7593" grpId="1"/>
      <p:bldP spid="7594" grpId="0"/>
      <p:bldP spid="7595" grpId="0" animBg="1"/>
      <p:bldP spid="7595" grpId="1" animBg="1"/>
      <p:bldP spid="7596" grpId="0" animBg="1"/>
      <p:bldP spid="7596" grpId="1" animBg="1"/>
      <p:bldP spid="7597" grpId="0" animBg="1"/>
      <p:bldP spid="7597" grpId="1" animBg="1"/>
      <p:bldP spid="7646" grpId="0" animBg="1"/>
      <p:bldP spid="7826" grpId="0" animBg="1"/>
      <p:bldP spid="7826" grpId="1" animBg="1"/>
      <p:bldP spid="7827" grpId="0" animBg="1"/>
      <p:bldP spid="78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832" y="116632"/>
            <a:ext cx="3024336" cy="721568"/>
          </a:xfrm>
          <a:solidFill>
            <a:schemeClr val="accent5">
              <a:lumMod val="90000"/>
            </a:schemeClr>
          </a:solidFill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Умножение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35814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838200"/>
            <a:ext cx="33528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81400"/>
            <a:ext cx="3810000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86200"/>
            <a:ext cx="4419600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64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цифр после запятой должно стоять в произведении чисел?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8,6 и 0,95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24,5793 и 6,401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0,81 и 2,309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0,37 и 102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17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813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Вычислите.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4,3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3,7;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0,255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0,06;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0,89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3,9;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2,9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0,32;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2,35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0,28;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2,7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53;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4,6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0,009;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6,7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8,4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18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1466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Самостоятельная работа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1.	Вычислите: 0,54•0,03.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1)0,162;      2)0,00162;       3) 1,62;        4)0,0162.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2.	Известно, что 64 • 39 = 2496. Используя этот результат, найдите 0,039 • 6,4.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1) 2,496;      2) 0,02496;       3) 0,2496;         4) 24,96.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3.	Найдите площадь прямоугольника со сторонами 6,4 см и 1,35 см.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1)	8,64 см</a:t>
            </a:r>
            <a:r>
              <a:rPr lang="ru-RU" sz="2400" baseline="30000" dirty="0"/>
              <a:t>2</a:t>
            </a:r>
            <a:r>
              <a:rPr lang="ru-RU" sz="2400" dirty="0"/>
              <a:t>;      2) 7,54 см</a:t>
            </a:r>
            <a:r>
              <a:rPr lang="ru-RU" sz="2400" baseline="30000" dirty="0"/>
              <a:t>2</a:t>
            </a:r>
            <a:r>
              <a:rPr lang="ru-RU" sz="2400" dirty="0"/>
              <a:t>;	3) 15,5 см</a:t>
            </a:r>
            <a:r>
              <a:rPr lang="ru-RU" sz="2400" baseline="30000" dirty="0"/>
              <a:t>2</a:t>
            </a:r>
            <a:r>
              <a:rPr lang="ru-RU" sz="2400" dirty="0"/>
              <a:t>;	4) 86,4см</a:t>
            </a:r>
            <a:r>
              <a:rPr lang="ru-RU" sz="2400" baseline="30000" dirty="0"/>
              <a:t>2</a:t>
            </a:r>
            <a:r>
              <a:rPr lang="ru-RU" sz="2400" dirty="0"/>
              <a:t>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4.	Вычислите: 6,9 • 0,001 • 100 • 9.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1)62,1;	2)6,21;        3)0,621;	4)621.</a:t>
            </a:r>
          </a:p>
        </p:txBody>
      </p:sp>
      <p:sp>
        <p:nvSpPr>
          <p:cNvPr id="614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949950"/>
            <a:ext cx="1547812" cy="90805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FFFFFF"/>
                </a:solidFill>
                <a:latin typeface="Arial" charset="0"/>
              </a:rPr>
              <a:t>содержание</a:t>
            </a:r>
          </a:p>
        </p:txBody>
      </p:sp>
      <p:sp>
        <p:nvSpPr>
          <p:cNvPr id="6144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67400" y="5949950"/>
            <a:ext cx="1547813" cy="90805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FFFFFF"/>
                </a:solidFill>
                <a:latin typeface="Arial" charset="0"/>
              </a:rPr>
              <a:t>выход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F09B-BB0A-4DDF-9B3B-E356141592A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86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7013"/>
            <a:ext cx="7227887" cy="2193875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Умножение десятичной дроби на натуральное число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4000" dirty="0"/>
              <a:t>Как умножить десятичную дробь на натуральное число?</a:t>
            </a:r>
          </a:p>
        </p:txBody>
      </p:sp>
      <p:pic>
        <p:nvPicPr>
          <p:cNvPr id="37892" name="Picture 4" descr="Рисунок81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940152" y="2564904"/>
            <a:ext cx="1728787" cy="17287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894" name="Picture 6" descr="Рисунок1654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3556" y="4699794"/>
            <a:ext cx="495300" cy="619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69507-039E-4241-9A9A-18D0BDA8E243}" type="slidenum">
              <a:rPr lang="ru-RU" smtClean="0">
                <a:solidFill>
                  <a:srgbClr val="2F1311"/>
                </a:solidFill>
              </a:rPr>
              <a:pPr/>
              <a:t>2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983540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642938"/>
            <a:ext cx="8129588" cy="156192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</a:rPr>
              <a:t>Умножение десятичных дробей на разрядную единицу: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852936"/>
            <a:ext cx="3782765" cy="35283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На </a:t>
            </a:r>
          </a:p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0,1; 0,01; 0,001 …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23752" y="428624"/>
            <a:ext cx="85010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prstClr val="white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1763688" y="5958408"/>
            <a:ext cx="8286750" cy="240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65200" y="3212976"/>
            <a:ext cx="4143375" cy="22638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8" name="Picture 2" descr="img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43"/>
          <a:stretch>
            <a:fillRect/>
          </a:stretch>
        </p:blipFill>
        <p:spPr bwMode="auto">
          <a:xfrm>
            <a:off x="395287" y="2708275"/>
            <a:ext cx="427899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dglxasset[3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198564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F8701-8050-4810-BBDF-BA332B4E3B61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20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4379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Умножение на разрядную единицу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4258981"/>
              </p:ext>
            </p:extLst>
          </p:nvPr>
        </p:nvGraphicFramePr>
        <p:xfrm>
          <a:off x="755576" y="1340768"/>
          <a:ext cx="7602612" cy="4986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35"/>
                <a:gridCol w="1377901"/>
                <a:gridCol w="2800350"/>
                <a:gridCol w="3057526"/>
              </a:tblGrid>
              <a:tr h="27718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</a:t>
                      </a:r>
                      <a:r>
                        <a:rPr lang="ru-RU" sz="1800" dirty="0" smtClean="0"/>
                        <a:t>правило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пример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</a:tr>
              <a:tr h="69088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</a:tr>
              <a:tr h="45534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 marT="45714" marB="45714"/>
                </a:tc>
              </a:tr>
              <a:tr h="173246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Умножение на 0,1; 0,01; 0,001 и т.д.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Перенести запятую на столько цифр влево,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</a:rPr>
                        <a:t> сколько нулей стоит в множителе перед 1.</a:t>
                      </a:r>
                      <a:endParaRPr lang="ru-RU" sz="2400" b="1" u="none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4,6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· 0,1 = 0,46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6,1 · 0,001 = 0,0061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234 · 0,01 = 2,34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 marT="45714" marB="45714"/>
                </a:tc>
              </a:tr>
              <a:tr h="90087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2400" b="1" u="none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354,2 · 0,1 =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4,5 · 0,01 =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54 · 0,001 = 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 marL="91439" marR="91439" marT="45714" marB="45714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A4D2-B6D2-40E1-A819-71F2146117B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4935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Умножение на разрядную единицу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6000" dirty="0">
              <a:cs typeface="Arial" charset="0"/>
            </a:endParaRPr>
          </a:p>
          <a:p>
            <a:endParaRPr lang="ru-RU" sz="6000" dirty="0"/>
          </a:p>
        </p:txBody>
      </p:sp>
      <p:sp>
        <p:nvSpPr>
          <p:cNvPr id="117764" name="Oval 4"/>
          <p:cNvSpPr>
            <a:spLocks noChangeArrowheads="1"/>
          </p:cNvSpPr>
          <p:nvPr/>
        </p:nvSpPr>
        <p:spPr bwMode="auto">
          <a:xfrm>
            <a:off x="900113" y="2205038"/>
            <a:ext cx="288925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7765" name="Oval 5"/>
          <p:cNvSpPr>
            <a:spLocks noChangeArrowheads="1"/>
          </p:cNvSpPr>
          <p:nvPr/>
        </p:nvSpPr>
        <p:spPr bwMode="auto">
          <a:xfrm>
            <a:off x="827088" y="2997200"/>
            <a:ext cx="288925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7766" name="Oval 6"/>
          <p:cNvSpPr>
            <a:spLocks noChangeArrowheads="1"/>
          </p:cNvSpPr>
          <p:nvPr/>
        </p:nvSpPr>
        <p:spPr bwMode="auto">
          <a:xfrm>
            <a:off x="827088" y="3789363"/>
            <a:ext cx="288925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1384300" y="1854200"/>
            <a:ext cx="1136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C00000"/>
                </a:solidFill>
                <a:latin typeface="Arial" charset="0"/>
              </a:rPr>
              <a:t>0,1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1258888" y="2636838"/>
            <a:ext cx="1517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C00000"/>
                </a:solidFill>
                <a:latin typeface="Arial" charset="0"/>
              </a:rPr>
              <a:t>0,01</a:t>
            </a:r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1189038" y="3548063"/>
            <a:ext cx="1898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C00000"/>
                </a:solidFill>
                <a:latin typeface="Arial" charset="0"/>
              </a:rPr>
              <a:t>0,001</a:t>
            </a:r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>
            <a:off x="3276600" y="1916113"/>
            <a:ext cx="0" cy="26654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7771" name="Line 11"/>
          <p:cNvSpPr>
            <a:spLocks noChangeShapeType="1"/>
          </p:cNvSpPr>
          <p:nvPr/>
        </p:nvSpPr>
        <p:spPr bwMode="auto">
          <a:xfrm>
            <a:off x="3492500" y="3284538"/>
            <a:ext cx="14398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7772" name="Oval 12"/>
          <p:cNvSpPr>
            <a:spLocks noChangeArrowheads="1"/>
          </p:cNvSpPr>
          <p:nvPr/>
        </p:nvSpPr>
        <p:spPr bwMode="auto">
          <a:xfrm>
            <a:off x="5148263" y="2781300"/>
            <a:ext cx="1368425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5580063" y="2349500"/>
            <a:ext cx="5048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8000" b="1">
                <a:solidFill>
                  <a:srgbClr val="FFFFFF"/>
                </a:solidFill>
                <a:latin typeface="Arial" charset="0"/>
              </a:rPr>
              <a:t>,</a:t>
            </a:r>
          </a:p>
        </p:txBody>
      </p:sp>
      <p:sp>
        <p:nvSpPr>
          <p:cNvPr id="117774" name="Text Box 14"/>
          <p:cNvSpPr txBox="1">
            <a:spLocks noChangeArrowheads="1"/>
          </p:cNvSpPr>
          <p:nvPr/>
        </p:nvSpPr>
        <p:spPr bwMode="auto">
          <a:xfrm>
            <a:off x="592138" y="5026025"/>
            <a:ext cx="21339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2,134</a:t>
            </a:r>
            <a:r>
              <a:rPr lang="en-US" sz="3600" dirty="0">
                <a:solidFill>
                  <a:srgbClr val="000000"/>
                </a:solidFill>
                <a:latin typeface="Arial" charset="0"/>
                <a:cs typeface="Arial" charset="0"/>
              </a:rPr>
              <a:t>·</a:t>
            </a:r>
            <a:r>
              <a:rPr lang="ru-RU" sz="3600" dirty="0">
                <a:solidFill>
                  <a:srgbClr val="000000"/>
                </a:solidFill>
                <a:latin typeface="Arial" charset="0"/>
                <a:cs typeface="Arial" charset="0"/>
              </a:rPr>
              <a:t>0,1</a:t>
            </a:r>
            <a:endParaRPr lang="en-US" sz="3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7775" name="Text Box 15"/>
          <p:cNvSpPr txBox="1">
            <a:spLocks noChangeArrowheads="1"/>
          </p:cNvSpPr>
          <p:nvPr/>
        </p:nvSpPr>
        <p:spPr bwMode="auto">
          <a:xfrm>
            <a:off x="4427538" y="5013325"/>
            <a:ext cx="23903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312,5</a:t>
            </a:r>
            <a:r>
              <a:rPr lang="en-US" sz="3600" dirty="0">
                <a:solidFill>
                  <a:srgbClr val="000000"/>
                </a:solidFill>
                <a:latin typeface="Arial" charset="0"/>
                <a:cs typeface="Arial" charset="0"/>
              </a:rPr>
              <a:t>·</a:t>
            </a:r>
            <a:r>
              <a:rPr lang="ru-RU" sz="3600" dirty="0">
                <a:solidFill>
                  <a:srgbClr val="000000"/>
                </a:solidFill>
                <a:latin typeface="Arial" charset="0"/>
                <a:cs typeface="Arial" charset="0"/>
              </a:rPr>
              <a:t>0,01</a:t>
            </a:r>
            <a:endParaRPr lang="en-US" sz="3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7776" name="Text Box 16"/>
          <p:cNvSpPr txBox="1">
            <a:spLocks noChangeArrowheads="1"/>
          </p:cNvSpPr>
          <p:nvPr/>
        </p:nvSpPr>
        <p:spPr bwMode="auto">
          <a:xfrm>
            <a:off x="684213" y="5876925"/>
            <a:ext cx="21339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13,7</a:t>
            </a:r>
            <a:r>
              <a:rPr lang="en-US" sz="3600" dirty="0">
                <a:solidFill>
                  <a:srgbClr val="000000"/>
                </a:solidFill>
                <a:latin typeface="Arial" charset="0"/>
                <a:cs typeface="Arial" charset="0"/>
              </a:rPr>
              <a:t>·</a:t>
            </a:r>
            <a:r>
              <a:rPr lang="ru-RU" sz="3600" dirty="0">
                <a:solidFill>
                  <a:srgbClr val="000000"/>
                </a:solidFill>
                <a:latin typeface="Arial" charset="0"/>
                <a:cs typeface="Arial" charset="0"/>
              </a:rPr>
              <a:t>0,01</a:t>
            </a:r>
            <a:endParaRPr lang="en-US" sz="3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7777" name="Text Box 17"/>
          <p:cNvSpPr txBox="1">
            <a:spLocks noChangeArrowheads="1"/>
          </p:cNvSpPr>
          <p:nvPr/>
        </p:nvSpPr>
        <p:spPr bwMode="auto">
          <a:xfrm>
            <a:off x="4248078" y="5805488"/>
            <a:ext cx="338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0000"/>
                </a:solidFill>
                <a:latin typeface="Arial" charset="0"/>
              </a:rPr>
              <a:t>12 678</a:t>
            </a:r>
            <a:r>
              <a:rPr lang="en-US" sz="3600" dirty="0">
                <a:solidFill>
                  <a:srgbClr val="000000"/>
                </a:solidFill>
                <a:latin typeface="Arial" charset="0"/>
                <a:cs typeface="Arial" charset="0"/>
              </a:rPr>
              <a:t>·</a:t>
            </a:r>
            <a:r>
              <a:rPr lang="ru-RU" sz="3600" dirty="0">
                <a:solidFill>
                  <a:srgbClr val="000000"/>
                </a:solidFill>
                <a:latin typeface="Arial" charset="0"/>
                <a:cs typeface="Arial" charset="0"/>
              </a:rPr>
              <a:t>0,001</a:t>
            </a:r>
            <a:endParaRPr lang="en-US" sz="36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7778" name="Text Box 18"/>
          <p:cNvSpPr txBox="1">
            <a:spLocks noChangeArrowheads="1"/>
          </p:cNvSpPr>
          <p:nvPr/>
        </p:nvSpPr>
        <p:spPr bwMode="auto">
          <a:xfrm>
            <a:off x="1042988" y="4221163"/>
            <a:ext cx="15128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>
                <a:solidFill>
                  <a:srgbClr val="FFFFFF"/>
                </a:solidFill>
                <a:latin typeface="Arial" charset="0"/>
              </a:rPr>
              <a:t>…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7F09B-BB0A-4DDF-9B3B-E356141592A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7598088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1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35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17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1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1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11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nimBg="1"/>
      <p:bldP spid="117765" grpId="0" animBg="1"/>
      <p:bldP spid="117766" grpId="0" animBg="1"/>
      <p:bldP spid="117767" grpId="0"/>
      <p:bldP spid="117768" grpId="0"/>
      <p:bldP spid="117769" grpId="0"/>
      <p:bldP spid="117771" grpId="0" animBg="1"/>
      <p:bldP spid="117772" grpId="0" animBg="1"/>
      <p:bldP spid="117772" grpId="1" animBg="1"/>
      <p:bldP spid="117774" grpId="0"/>
      <p:bldP spid="117775" grpId="0"/>
      <p:bldP spid="117776" grpId="0"/>
      <p:bldP spid="11777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939453" y="333375"/>
            <a:ext cx="51133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Вычисли устно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12,78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14,52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25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974,5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475,21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7,4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1)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3)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4)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5)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6)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2)</a:t>
            </a: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5122863" y="13414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1,278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5122863" y="21669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0,1452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5122863" y="29924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0,25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5122863" y="3819525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9,745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5122863" y="4645025"/>
            <a:ext cx="1754187" cy="5794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0,47521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122863" y="5472113"/>
            <a:ext cx="1754187" cy="579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0,74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23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1423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2" grpId="0"/>
      <p:bldP spid="5133" grpId="0"/>
      <p:bldP spid="5134" grpId="0"/>
      <p:bldP spid="5136" grpId="0"/>
      <p:bldP spid="5137" grpId="0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11163"/>
          </a:xfrm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Устная проверочная работа</a:t>
            </a:r>
            <a:r>
              <a:rPr lang="ru-RU" sz="4000" smtClean="0"/>
              <a:t> </a:t>
            </a:r>
          </a:p>
        </p:txBody>
      </p:sp>
      <p:sp>
        <p:nvSpPr>
          <p:cNvPr id="4119" name="Rectangle 3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838200" y="1852613"/>
          <a:ext cx="1946275" cy="674687"/>
        </p:xfrm>
        <a:graphic>
          <a:graphicData uri="http://schemas.openxmlformats.org/presentationml/2006/ole">
            <p:oleObj spid="_x0000_s2050" name="Формула" r:id="rId3" imgW="583947" imgH="203112" progId="Equation.3">
              <p:embed/>
            </p:oleObj>
          </a:graphicData>
        </a:graphic>
      </p:graphicFrame>
      <p:graphicFrame>
        <p:nvGraphicFramePr>
          <p:cNvPr id="99333" name="Object 5"/>
          <p:cNvGraphicFramePr>
            <a:graphicFrameLocks noChangeAspect="1"/>
          </p:cNvGraphicFramePr>
          <p:nvPr/>
        </p:nvGraphicFramePr>
        <p:xfrm>
          <a:off x="2743200" y="1852613"/>
          <a:ext cx="434975" cy="674687"/>
        </p:xfrm>
        <a:graphic>
          <a:graphicData uri="http://schemas.openxmlformats.org/presentationml/2006/ole">
            <p:oleObj spid="_x0000_s2051" name="Формула" r:id="rId4" imgW="139680" imgH="228600" progId="Equation.3">
              <p:embed/>
            </p:oleObj>
          </a:graphicData>
        </a:graphic>
      </p:graphicFrame>
      <p:sp>
        <p:nvSpPr>
          <p:cNvPr id="4120" name="Text Box 6"/>
          <p:cNvSpPr txBox="1">
            <a:spLocks noChangeArrowheads="1"/>
          </p:cNvSpPr>
          <p:nvPr/>
        </p:nvSpPr>
        <p:spPr bwMode="auto">
          <a:xfrm>
            <a:off x="304800" y="685800"/>
            <a:ext cx="8305800" cy="461963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0000"/>
                </a:solidFill>
              </a:rPr>
              <a:t>2.</a:t>
            </a:r>
            <a:r>
              <a:rPr lang="ru-RU" sz="2400" b="1" smtClean="0">
                <a:solidFill>
                  <a:srgbClr val="0B0BDB"/>
                </a:solidFill>
              </a:rPr>
              <a:t> Выполнить умножение:</a:t>
            </a:r>
          </a:p>
        </p:txBody>
      </p:sp>
      <p:sp>
        <p:nvSpPr>
          <p:cNvPr id="4121" name="Line 7"/>
          <p:cNvSpPr>
            <a:spLocks noChangeShapeType="1"/>
          </p:cNvSpPr>
          <p:nvPr/>
        </p:nvSpPr>
        <p:spPr bwMode="auto">
          <a:xfrm>
            <a:off x="4495800" y="1143000"/>
            <a:ext cx="0" cy="54102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4122" name="Text Box 8"/>
          <p:cNvSpPr txBox="1">
            <a:spLocks noChangeArrowheads="1"/>
          </p:cNvSpPr>
          <p:nvPr/>
        </p:nvSpPr>
        <p:spPr bwMode="auto">
          <a:xfrm>
            <a:off x="838200" y="1219200"/>
            <a:ext cx="2362200" cy="519113"/>
          </a:xfrm>
          <a:prstGeom prst="rect">
            <a:avLst/>
          </a:prstGeom>
          <a:solidFill>
            <a:srgbClr val="FFFD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126507"/>
                </a:solidFill>
              </a:rPr>
              <a:t>Вариант </a:t>
            </a:r>
            <a:r>
              <a:rPr lang="ru-RU" sz="2800" b="1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123" name="Text Box 9"/>
          <p:cNvSpPr txBox="1">
            <a:spLocks noChangeArrowheads="1"/>
          </p:cNvSpPr>
          <p:nvPr/>
        </p:nvSpPr>
        <p:spPr bwMode="auto">
          <a:xfrm>
            <a:off x="5257800" y="1219200"/>
            <a:ext cx="2362200" cy="519113"/>
          </a:xfrm>
          <a:prstGeom prst="rect">
            <a:avLst/>
          </a:prstGeom>
          <a:solidFill>
            <a:srgbClr val="FFFD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B0BDB"/>
                </a:solidFill>
              </a:rPr>
              <a:t>Вариант</a:t>
            </a:r>
            <a:r>
              <a:rPr lang="ru-RU" sz="2800" b="1" smtClean="0">
                <a:solidFill>
                  <a:srgbClr val="126507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4100" name="Object 10"/>
          <p:cNvGraphicFramePr>
            <a:graphicFrameLocks noChangeAspect="1"/>
          </p:cNvGraphicFramePr>
          <p:nvPr/>
        </p:nvGraphicFramePr>
        <p:xfrm>
          <a:off x="838200" y="2614613"/>
          <a:ext cx="2016125" cy="641350"/>
        </p:xfrm>
        <a:graphic>
          <a:graphicData uri="http://schemas.openxmlformats.org/presentationml/2006/ole">
            <p:oleObj spid="_x0000_s2052" name="Формула" r:id="rId5" imgW="634725" imgH="203112" progId="Equation.3">
              <p:embed/>
            </p:oleObj>
          </a:graphicData>
        </a:graphic>
      </p:graphicFrame>
      <p:graphicFrame>
        <p:nvGraphicFramePr>
          <p:cNvPr id="99339" name="Object 11"/>
          <p:cNvGraphicFramePr>
            <a:graphicFrameLocks noChangeAspect="1"/>
          </p:cNvGraphicFramePr>
          <p:nvPr/>
        </p:nvGraphicFramePr>
        <p:xfrm>
          <a:off x="2819400" y="2614613"/>
          <a:ext cx="390525" cy="606425"/>
        </p:xfrm>
        <a:graphic>
          <a:graphicData uri="http://schemas.openxmlformats.org/presentationml/2006/ole">
            <p:oleObj spid="_x0000_s2053" name="Формула" r:id="rId6" imgW="139680" imgH="228600" progId="Equation.3">
              <p:embed/>
            </p:oleObj>
          </a:graphicData>
        </a:graphic>
      </p:graphicFrame>
      <p:graphicFrame>
        <p:nvGraphicFramePr>
          <p:cNvPr id="4102" name="Object 12"/>
          <p:cNvGraphicFramePr>
            <a:graphicFrameLocks noChangeAspect="1"/>
          </p:cNvGraphicFramePr>
          <p:nvPr/>
        </p:nvGraphicFramePr>
        <p:xfrm>
          <a:off x="838200" y="3276600"/>
          <a:ext cx="2039938" cy="649288"/>
        </p:xfrm>
        <a:graphic>
          <a:graphicData uri="http://schemas.openxmlformats.org/presentationml/2006/ole">
            <p:oleObj spid="_x0000_s2054" name="Формула" r:id="rId7" imgW="634725" imgH="203112" progId="Equation.3">
              <p:embed/>
            </p:oleObj>
          </a:graphicData>
        </a:graphic>
      </p:graphicFrame>
      <p:graphicFrame>
        <p:nvGraphicFramePr>
          <p:cNvPr id="99341" name="Object 13"/>
          <p:cNvGraphicFramePr>
            <a:graphicFrameLocks noChangeAspect="1"/>
          </p:cNvGraphicFramePr>
          <p:nvPr/>
        </p:nvGraphicFramePr>
        <p:xfrm>
          <a:off x="2819400" y="3224213"/>
          <a:ext cx="322263" cy="595312"/>
        </p:xfrm>
        <a:graphic>
          <a:graphicData uri="http://schemas.openxmlformats.org/presentationml/2006/ole">
            <p:oleObj spid="_x0000_s2055" name="Формула" r:id="rId8" imgW="101520" imgH="203400" progId="Equation.3">
              <p:embed/>
            </p:oleObj>
          </a:graphicData>
        </a:graphic>
      </p:graphicFrame>
      <p:graphicFrame>
        <p:nvGraphicFramePr>
          <p:cNvPr id="4104" name="Object 14"/>
          <p:cNvGraphicFramePr>
            <a:graphicFrameLocks noChangeAspect="1"/>
          </p:cNvGraphicFramePr>
          <p:nvPr/>
        </p:nvGraphicFramePr>
        <p:xfrm>
          <a:off x="838200" y="3962400"/>
          <a:ext cx="2114550" cy="661988"/>
        </p:xfrm>
        <a:graphic>
          <a:graphicData uri="http://schemas.openxmlformats.org/presentationml/2006/ole">
            <p:oleObj spid="_x0000_s2056" name="Формула" r:id="rId9" imgW="647419" imgH="203112" progId="Equation.3">
              <p:embed/>
            </p:oleObj>
          </a:graphicData>
        </a:graphic>
      </p:graphicFrame>
      <p:graphicFrame>
        <p:nvGraphicFramePr>
          <p:cNvPr id="99343" name="Object 15"/>
          <p:cNvGraphicFramePr>
            <a:graphicFrameLocks noChangeAspect="1"/>
          </p:cNvGraphicFramePr>
          <p:nvPr/>
        </p:nvGraphicFramePr>
        <p:xfrm>
          <a:off x="2971800" y="3986213"/>
          <a:ext cx="514350" cy="577850"/>
        </p:xfrm>
        <a:graphic>
          <a:graphicData uri="http://schemas.openxmlformats.org/presentationml/2006/ole">
            <p:oleObj spid="_x0000_s2057" name="Формула" r:id="rId10" imgW="152280" imgH="203400" progId="Equation.3">
              <p:embed/>
            </p:oleObj>
          </a:graphicData>
        </a:graphic>
      </p:graphicFrame>
      <p:graphicFrame>
        <p:nvGraphicFramePr>
          <p:cNvPr id="4106" name="Object 16"/>
          <p:cNvGraphicFramePr>
            <a:graphicFrameLocks noChangeAspect="1"/>
          </p:cNvGraphicFramePr>
          <p:nvPr/>
        </p:nvGraphicFramePr>
        <p:xfrm>
          <a:off x="838200" y="4672013"/>
          <a:ext cx="2022475" cy="644525"/>
        </p:xfrm>
        <a:graphic>
          <a:graphicData uri="http://schemas.openxmlformats.org/presentationml/2006/ole">
            <p:oleObj spid="_x0000_s2058" name="Формула" r:id="rId11" imgW="634725" imgH="203112" progId="Equation.3">
              <p:embed/>
            </p:oleObj>
          </a:graphicData>
        </a:graphic>
      </p:graphicFrame>
      <p:graphicFrame>
        <p:nvGraphicFramePr>
          <p:cNvPr id="99345" name="Object 17"/>
          <p:cNvGraphicFramePr>
            <a:graphicFrameLocks noChangeAspect="1"/>
          </p:cNvGraphicFramePr>
          <p:nvPr/>
        </p:nvGraphicFramePr>
        <p:xfrm>
          <a:off x="2895600" y="4672013"/>
          <a:ext cx="658813" cy="568325"/>
        </p:xfrm>
        <a:graphic>
          <a:graphicData uri="http://schemas.openxmlformats.org/presentationml/2006/ole">
            <p:oleObj spid="_x0000_s2059" name="Формула" r:id="rId12" imgW="228600" imgH="228600" progId="Equation.3">
              <p:embed/>
            </p:oleObj>
          </a:graphicData>
        </a:graphic>
      </p:graphicFrame>
      <p:graphicFrame>
        <p:nvGraphicFramePr>
          <p:cNvPr id="4108" name="Object 18"/>
          <p:cNvGraphicFramePr>
            <a:graphicFrameLocks noChangeAspect="1"/>
          </p:cNvGraphicFramePr>
          <p:nvPr/>
        </p:nvGraphicFramePr>
        <p:xfrm>
          <a:off x="5257800" y="1905000"/>
          <a:ext cx="1970088" cy="654050"/>
        </p:xfrm>
        <a:graphic>
          <a:graphicData uri="http://schemas.openxmlformats.org/presentationml/2006/ole">
            <p:oleObj spid="_x0000_s2060" name="Формула" r:id="rId13" imgW="609336" imgH="203112" progId="Equation.3">
              <p:embed/>
            </p:oleObj>
          </a:graphicData>
        </a:graphic>
      </p:graphicFrame>
      <p:graphicFrame>
        <p:nvGraphicFramePr>
          <p:cNvPr id="99347" name="Object 19"/>
          <p:cNvGraphicFramePr>
            <a:graphicFrameLocks noChangeAspect="1"/>
          </p:cNvGraphicFramePr>
          <p:nvPr/>
        </p:nvGraphicFramePr>
        <p:xfrm>
          <a:off x="7239000" y="1905000"/>
          <a:ext cx="411163" cy="574675"/>
        </p:xfrm>
        <a:graphic>
          <a:graphicData uri="http://schemas.openxmlformats.org/presentationml/2006/ole">
            <p:oleObj spid="_x0000_s2061" name="Формула" r:id="rId14" imgW="152280" imgH="228600" progId="Equation.3">
              <p:embed/>
            </p:oleObj>
          </a:graphicData>
        </a:graphic>
      </p:graphicFrame>
      <p:graphicFrame>
        <p:nvGraphicFramePr>
          <p:cNvPr id="4110" name="Object 20"/>
          <p:cNvGraphicFramePr>
            <a:graphicFrameLocks noChangeAspect="1"/>
          </p:cNvGraphicFramePr>
          <p:nvPr/>
        </p:nvGraphicFramePr>
        <p:xfrm>
          <a:off x="5257800" y="2514600"/>
          <a:ext cx="2093913" cy="652463"/>
        </p:xfrm>
        <a:graphic>
          <a:graphicData uri="http://schemas.openxmlformats.org/presentationml/2006/ole">
            <p:oleObj spid="_x0000_s2062" name="Формула" r:id="rId15" imgW="647419" imgH="203112" progId="Equation.3">
              <p:embed/>
            </p:oleObj>
          </a:graphicData>
        </a:graphic>
      </p:graphicFrame>
      <p:graphicFrame>
        <p:nvGraphicFramePr>
          <p:cNvPr id="99349" name="Object 21"/>
          <p:cNvGraphicFramePr>
            <a:graphicFrameLocks noChangeAspect="1"/>
          </p:cNvGraphicFramePr>
          <p:nvPr/>
        </p:nvGraphicFramePr>
        <p:xfrm>
          <a:off x="7315200" y="2514600"/>
          <a:ext cx="371475" cy="574675"/>
        </p:xfrm>
        <a:graphic>
          <a:graphicData uri="http://schemas.openxmlformats.org/presentationml/2006/ole">
            <p:oleObj spid="_x0000_s2063" name="Формула" r:id="rId16" imgW="139680" imgH="228600" progId="Equation.3">
              <p:embed/>
            </p:oleObj>
          </a:graphicData>
        </a:graphic>
      </p:graphicFrame>
      <p:graphicFrame>
        <p:nvGraphicFramePr>
          <p:cNvPr id="4112" name="Object 22"/>
          <p:cNvGraphicFramePr>
            <a:graphicFrameLocks noChangeAspect="1"/>
          </p:cNvGraphicFramePr>
          <p:nvPr/>
        </p:nvGraphicFramePr>
        <p:xfrm>
          <a:off x="5257800" y="3124200"/>
          <a:ext cx="2212975" cy="704850"/>
        </p:xfrm>
        <a:graphic>
          <a:graphicData uri="http://schemas.openxmlformats.org/presentationml/2006/ole">
            <p:oleObj spid="_x0000_s2064" name="Формула" r:id="rId17" imgW="634725" imgH="203112" progId="Equation.3">
              <p:embed/>
            </p:oleObj>
          </a:graphicData>
        </a:graphic>
      </p:graphicFrame>
      <p:graphicFrame>
        <p:nvGraphicFramePr>
          <p:cNvPr id="99351" name="Object 23"/>
          <p:cNvGraphicFramePr>
            <a:graphicFrameLocks noChangeAspect="1"/>
          </p:cNvGraphicFramePr>
          <p:nvPr/>
        </p:nvGraphicFramePr>
        <p:xfrm>
          <a:off x="7391400" y="3200400"/>
          <a:ext cx="287338" cy="533400"/>
        </p:xfrm>
        <a:graphic>
          <a:graphicData uri="http://schemas.openxmlformats.org/presentationml/2006/ole">
            <p:oleObj spid="_x0000_s2065" name="Формула" r:id="rId18" imgW="101520" imgH="203400" progId="Equation.3">
              <p:embed/>
            </p:oleObj>
          </a:graphicData>
        </a:graphic>
      </p:graphicFrame>
      <p:graphicFrame>
        <p:nvGraphicFramePr>
          <p:cNvPr id="4114" name="Object 24"/>
          <p:cNvGraphicFramePr>
            <a:graphicFrameLocks noChangeAspect="1"/>
          </p:cNvGraphicFramePr>
          <p:nvPr/>
        </p:nvGraphicFramePr>
        <p:xfrm>
          <a:off x="5257800" y="3810000"/>
          <a:ext cx="2084388" cy="666750"/>
        </p:xfrm>
        <a:graphic>
          <a:graphicData uri="http://schemas.openxmlformats.org/presentationml/2006/ole">
            <p:oleObj spid="_x0000_s2066" name="Формула" r:id="rId19" imgW="634725" imgH="203112" progId="Equation.3">
              <p:embed/>
            </p:oleObj>
          </a:graphicData>
        </a:graphic>
      </p:graphicFrame>
      <p:graphicFrame>
        <p:nvGraphicFramePr>
          <p:cNvPr id="99353" name="Object 25"/>
          <p:cNvGraphicFramePr>
            <a:graphicFrameLocks noChangeAspect="1"/>
          </p:cNvGraphicFramePr>
          <p:nvPr/>
        </p:nvGraphicFramePr>
        <p:xfrm>
          <a:off x="7391400" y="3810000"/>
          <a:ext cx="495300" cy="557213"/>
        </p:xfrm>
        <a:graphic>
          <a:graphicData uri="http://schemas.openxmlformats.org/presentationml/2006/ole">
            <p:oleObj spid="_x0000_s2067" name="Формула" r:id="rId20" imgW="152280" imgH="203400" progId="Equation.3">
              <p:embed/>
            </p:oleObj>
          </a:graphicData>
        </a:graphic>
      </p:graphicFrame>
      <p:graphicFrame>
        <p:nvGraphicFramePr>
          <p:cNvPr id="4116" name="Object 26"/>
          <p:cNvGraphicFramePr>
            <a:graphicFrameLocks noChangeAspect="1"/>
          </p:cNvGraphicFramePr>
          <p:nvPr/>
        </p:nvGraphicFramePr>
        <p:xfrm>
          <a:off x="5257800" y="4572000"/>
          <a:ext cx="2281238" cy="649288"/>
        </p:xfrm>
        <a:graphic>
          <a:graphicData uri="http://schemas.openxmlformats.org/presentationml/2006/ole">
            <p:oleObj spid="_x0000_s2068" name="Формула" r:id="rId21" imgW="710891" imgH="203112" progId="Equation.3">
              <p:embed/>
            </p:oleObj>
          </a:graphicData>
        </a:graphic>
      </p:graphicFrame>
      <p:graphicFrame>
        <p:nvGraphicFramePr>
          <p:cNvPr id="99355" name="Object 27"/>
          <p:cNvGraphicFramePr>
            <a:graphicFrameLocks noChangeAspect="1"/>
          </p:cNvGraphicFramePr>
          <p:nvPr/>
        </p:nvGraphicFramePr>
        <p:xfrm>
          <a:off x="7543800" y="4572000"/>
          <a:ext cx="349250" cy="560388"/>
        </p:xfrm>
        <a:graphic>
          <a:graphicData uri="http://schemas.openxmlformats.org/presentationml/2006/ole">
            <p:oleObj spid="_x0000_s2069" name="Формула" r:id="rId22" imgW="101520" imgH="203400" progId="Equation.3">
              <p:embed/>
            </p:oleObj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7194D-6C4D-40BC-91DC-5F953D04E22C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24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627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63" y="357188"/>
            <a:ext cx="8229600" cy="78581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kern="0" dirty="0">
                <a:solidFill>
                  <a:prstClr val="black"/>
                </a:solidFill>
              </a:rPr>
              <a:t>Дополнительное задание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071563"/>
            <a:ext cx="8501062" cy="1643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200" kern="0" dirty="0">
                <a:solidFill>
                  <a:srgbClr val="064C5A"/>
                </a:solidFill>
              </a:rPr>
              <a:t>Вставьте вместо звездочки знак действия, а вместо квадратика – число, чтобы получилось верное равенство:	</a:t>
            </a:r>
            <a:endParaRPr lang="ru-RU" sz="3200" kern="0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85938" y="2928938"/>
            <a:ext cx="5214937" cy="31432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3,582  * □ = 358,2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275,2  * □ = 2,752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5,7364  * □ = 5736,4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0,195  * □ = 1950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205,93  * □ = 2,0593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6817,3  * □ = 6,8173</a:t>
            </a:r>
          </a:p>
          <a:p>
            <a:pPr algn="ctr" eaLnBrk="0" hangingPunct="0">
              <a:defRPr/>
            </a:pPr>
            <a:endParaRPr lang="ru-RU" sz="3200" kern="0" dirty="0">
              <a:solidFill>
                <a:srgbClr val="064C5A"/>
              </a:solidFill>
            </a:endParaRPr>
          </a:p>
          <a:p>
            <a:pPr algn="ctr" eaLnBrk="0" hangingPunct="0">
              <a:defRPr/>
            </a:pPr>
            <a:endParaRPr lang="ru-RU" sz="3200" kern="0" dirty="0">
              <a:solidFill>
                <a:srgbClr val="064C5A"/>
              </a:solidFill>
            </a:endParaRPr>
          </a:p>
          <a:p>
            <a:pPr algn="ctr" eaLnBrk="0" hangingPunct="0">
              <a:defRPr/>
            </a:pPr>
            <a:endParaRPr lang="ru-RU" sz="3200" kern="0" dirty="0">
              <a:solidFill>
                <a:srgbClr val="064C5A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25</a:t>
            </a:fld>
            <a:endParaRPr lang="ru-RU">
              <a:solidFill>
                <a:srgbClr val="0B0BDB"/>
              </a:solidFill>
            </a:endParaRPr>
          </a:p>
        </p:txBody>
      </p:sp>
      <p:pic>
        <p:nvPicPr>
          <p:cNvPr id="6" name="Picture 12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9270" y="4315599"/>
            <a:ext cx="289572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0790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01650" y="428625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Математический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диктант с самопроверкой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5,2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843,5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3,8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48,876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450,6 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203,1</a:t>
            </a:r>
            <a:r>
              <a:rPr lang="en-US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1)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3)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4)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5)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6)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2)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0,052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84,35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0,308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0,48476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0,45 006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5122863" y="5472113"/>
            <a:ext cx="2017712" cy="579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20,31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84904-BC7D-4A76-88DE-1C711EF2E6CA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26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2433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192213" y="2060848"/>
            <a:ext cx="6400800" cy="404822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200" b="1" dirty="0" smtClean="0"/>
              <a:t>1) Отбросить в множителях запятые и перемножить получившиеся натуральные числа.</a:t>
            </a:r>
          </a:p>
          <a:p>
            <a:pPr eaLnBrk="1" hangingPunct="1"/>
            <a:r>
              <a:rPr lang="ru-RU" sz="3200" b="1" dirty="0" smtClean="0"/>
              <a:t>2) В полученном произведении  отделить запятой справа столько десятичных знаков, сколько их в обоих множителях вместе.</a:t>
            </a:r>
          </a:p>
        </p:txBody>
      </p:sp>
      <p:sp>
        <p:nvSpPr>
          <p:cNvPr id="4101" name="WordArt 4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756285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Алгоритм умножения десятичных дробей: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0595739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1438" y="235523"/>
            <a:ext cx="446405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Умножение десятичной дроби на натуральное число </a:t>
            </a:r>
          </a:p>
        </p:txBody>
      </p:sp>
      <p:sp>
        <p:nvSpPr>
          <p:cNvPr id="7647" name="Text Box 479"/>
          <p:cNvSpPr txBox="1">
            <a:spLocks noChangeArrowheads="1"/>
          </p:cNvSpPr>
          <p:nvPr/>
        </p:nvSpPr>
        <p:spPr bwMode="auto">
          <a:xfrm>
            <a:off x="900113" y="1773238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5000">
                <a:solidFill>
                  <a:prstClr val="black"/>
                </a:solidFill>
                <a:latin typeface="Tahoma" pitchFamily="34" charset="0"/>
              </a:rPr>
              <a:t>х</a:t>
            </a:r>
          </a:p>
        </p:txBody>
      </p:sp>
      <p:grpSp>
        <p:nvGrpSpPr>
          <p:cNvPr id="3" name="Group 486"/>
          <p:cNvGrpSpPr>
            <a:grpSpLocks/>
          </p:cNvGrpSpPr>
          <p:nvPr/>
        </p:nvGrpSpPr>
        <p:grpSpPr bwMode="auto">
          <a:xfrm>
            <a:off x="1547813" y="909638"/>
            <a:ext cx="1728787" cy="1390650"/>
            <a:chOff x="1315" y="1003"/>
            <a:chExt cx="1089" cy="876"/>
          </a:xfrm>
        </p:grpSpPr>
        <p:sp>
          <p:nvSpPr>
            <p:cNvPr id="7650" name="Text Box 482"/>
            <p:cNvSpPr txBox="1">
              <a:spLocks noChangeArrowheads="1"/>
            </p:cNvSpPr>
            <p:nvPr/>
          </p:nvSpPr>
          <p:spPr bwMode="auto">
            <a:xfrm>
              <a:off x="2064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7651" name="Text Box 483"/>
            <p:cNvSpPr txBox="1">
              <a:spLocks noChangeArrowheads="1"/>
            </p:cNvSpPr>
            <p:nvPr/>
          </p:nvSpPr>
          <p:spPr bwMode="auto">
            <a:xfrm>
              <a:off x="1701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7652" name="Text Box 484"/>
            <p:cNvSpPr txBox="1">
              <a:spLocks noChangeArrowheads="1"/>
            </p:cNvSpPr>
            <p:nvPr/>
          </p:nvSpPr>
          <p:spPr bwMode="auto">
            <a:xfrm>
              <a:off x="1315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653" name="Text Box 485"/>
            <p:cNvSpPr txBox="1">
              <a:spLocks noChangeArrowheads="1"/>
            </p:cNvSpPr>
            <p:nvPr/>
          </p:nvSpPr>
          <p:spPr bwMode="auto">
            <a:xfrm>
              <a:off x="1451" y="1207"/>
              <a:ext cx="34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7000">
                  <a:solidFill>
                    <a:prstClr val="black"/>
                  </a:solidFill>
                  <a:latin typeface="Times New Roman" pitchFamily="18" charset="0"/>
                </a:rPr>
                <a:t>,</a:t>
              </a:r>
            </a:p>
          </p:txBody>
        </p:sp>
      </p:grpSp>
      <p:grpSp>
        <p:nvGrpSpPr>
          <p:cNvPr id="4" name="Group 510"/>
          <p:cNvGrpSpPr>
            <a:grpSpLocks/>
          </p:cNvGrpSpPr>
          <p:nvPr/>
        </p:nvGrpSpPr>
        <p:grpSpPr bwMode="auto">
          <a:xfrm>
            <a:off x="1547813" y="3033713"/>
            <a:ext cx="1692275" cy="1371600"/>
            <a:chOff x="975" y="2659"/>
            <a:chExt cx="1066" cy="864"/>
          </a:xfrm>
        </p:grpSpPr>
        <p:sp>
          <p:nvSpPr>
            <p:cNvPr id="7656" name="Text Box 488"/>
            <p:cNvSpPr txBox="1">
              <a:spLocks noChangeArrowheads="1"/>
            </p:cNvSpPr>
            <p:nvPr/>
          </p:nvSpPr>
          <p:spPr bwMode="auto">
            <a:xfrm>
              <a:off x="1701" y="2659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7657" name="Text Box 489"/>
            <p:cNvSpPr txBox="1">
              <a:spLocks noChangeArrowheads="1"/>
            </p:cNvSpPr>
            <p:nvPr/>
          </p:nvSpPr>
          <p:spPr bwMode="auto">
            <a:xfrm>
              <a:off x="1361" y="2659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7658" name="Text Box 490"/>
            <p:cNvSpPr txBox="1">
              <a:spLocks noChangeArrowheads="1"/>
            </p:cNvSpPr>
            <p:nvPr/>
          </p:nvSpPr>
          <p:spPr bwMode="auto">
            <a:xfrm>
              <a:off x="975" y="2659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>
                  <a:solidFill>
                    <a:prstClr val="black"/>
                  </a:solidFill>
                  <a:latin typeface="Times New Roman" pitchFamily="18" charset="0"/>
                </a:rPr>
                <a:t>3</a:t>
              </a:r>
            </a:p>
          </p:txBody>
        </p:sp>
      </p:grpSp>
      <p:sp>
        <p:nvSpPr>
          <p:cNvPr id="7659" name="Text Box 491"/>
          <p:cNvSpPr txBox="1">
            <a:spLocks noChangeArrowheads="1"/>
          </p:cNvSpPr>
          <p:nvPr/>
        </p:nvSpPr>
        <p:spPr bwMode="auto">
          <a:xfrm>
            <a:off x="1727200" y="5516563"/>
            <a:ext cx="53975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7000">
                <a:solidFill>
                  <a:prstClr val="black"/>
                </a:solidFill>
                <a:latin typeface="Times New Roman" pitchFamily="18" charset="0"/>
              </a:rPr>
              <a:t>,</a:t>
            </a:r>
          </a:p>
        </p:txBody>
      </p:sp>
      <p:sp>
        <p:nvSpPr>
          <p:cNvPr id="7660" name="Arc 492"/>
          <p:cNvSpPr>
            <a:spLocks/>
          </p:cNvSpPr>
          <p:nvPr/>
        </p:nvSpPr>
        <p:spPr bwMode="auto">
          <a:xfrm flipV="1">
            <a:off x="2159000" y="2024063"/>
            <a:ext cx="1044575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662" name="Line 494"/>
          <p:cNvSpPr>
            <a:spLocks noChangeShapeType="1"/>
          </p:cNvSpPr>
          <p:nvPr/>
        </p:nvSpPr>
        <p:spPr bwMode="auto">
          <a:xfrm>
            <a:off x="1368425" y="3141663"/>
            <a:ext cx="19081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5" name="Group 509"/>
          <p:cNvGrpSpPr>
            <a:grpSpLocks/>
          </p:cNvGrpSpPr>
          <p:nvPr/>
        </p:nvGrpSpPr>
        <p:grpSpPr bwMode="auto">
          <a:xfrm>
            <a:off x="2087563" y="1952625"/>
            <a:ext cx="1152525" cy="1431925"/>
            <a:chOff x="1315" y="1684"/>
            <a:chExt cx="726" cy="902"/>
          </a:xfrm>
        </p:grpSpPr>
        <p:sp>
          <p:nvSpPr>
            <p:cNvPr id="7649" name="Text Box 481"/>
            <p:cNvSpPr txBox="1">
              <a:spLocks noChangeArrowheads="1"/>
            </p:cNvSpPr>
            <p:nvPr/>
          </p:nvSpPr>
          <p:spPr bwMode="auto">
            <a:xfrm>
              <a:off x="1701" y="1714"/>
              <a:ext cx="340" cy="8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Ctr="1">
              <a:spAutoFit/>
            </a:bodyPr>
            <a:lstStyle/>
            <a:p>
              <a:r>
                <a:rPr lang="ru-RU" sz="9000" dirty="0" smtClean="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663" name="Text Box 495"/>
            <p:cNvSpPr txBox="1">
              <a:spLocks noChangeArrowheads="1"/>
            </p:cNvSpPr>
            <p:nvPr/>
          </p:nvSpPr>
          <p:spPr bwMode="auto">
            <a:xfrm>
              <a:off x="1315" y="168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endParaRPr lang="ru-RU" sz="90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" name="Group 655"/>
          <p:cNvGrpSpPr>
            <a:grpSpLocks/>
          </p:cNvGrpSpPr>
          <p:nvPr/>
        </p:nvGrpSpPr>
        <p:grpSpPr bwMode="auto">
          <a:xfrm>
            <a:off x="971550" y="4076700"/>
            <a:ext cx="1692275" cy="1371600"/>
            <a:chOff x="612" y="2568"/>
            <a:chExt cx="1066" cy="864"/>
          </a:xfrm>
        </p:grpSpPr>
        <p:sp>
          <p:nvSpPr>
            <p:cNvPr id="7680" name="Text Box 512"/>
            <p:cNvSpPr txBox="1">
              <a:spLocks noChangeArrowheads="1"/>
            </p:cNvSpPr>
            <p:nvPr/>
          </p:nvSpPr>
          <p:spPr bwMode="auto">
            <a:xfrm>
              <a:off x="1338" y="2568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7681" name="Text Box 513"/>
            <p:cNvSpPr txBox="1">
              <a:spLocks noChangeArrowheads="1"/>
            </p:cNvSpPr>
            <p:nvPr/>
          </p:nvSpPr>
          <p:spPr bwMode="auto">
            <a:xfrm>
              <a:off x="952" y="2568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7682" name="Text Box 514"/>
            <p:cNvSpPr txBox="1">
              <a:spLocks noChangeArrowheads="1"/>
            </p:cNvSpPr>
            <p:nvPr/>
          </p:nvSpPr>
          <p:spPr bwMode="auto">
            <a:xfrm>
              <a:off x="612" y="2568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3</a:t>
              </a:r>
            </a:p>
          </p:txBody>
        </p:sp>
      </p:grpSp>
      <p:sp>
        <p:nvSpPr>
          <p:cNvPr id="7711" name="Line 543"/>
          <p:cNvSpPr>
            <a:spLocks noChangeShapeType="1"/>
          </p:cNvSpPr>
          <p:nvPr/>
        </p:nvSpPr>
        <p:spPr bwMode="auto">
          <a:xfrm>
            <a:off x="863600" y="5265738"/>
            <a:ext cx="241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7" name="Group 656"/>
          <p:cNvGrpSpPr>
            <a:grpSpLocks/>
          </p:cNvGrpSpPr>
          <p:nvPr/>
        </p:nvGrpSpPr>
        <p:grpSpPr bwMode="auto">
          <a:xfrm>
            <a:off x="863600" y="5229225"/>
            <a:ext cx="2376488" cy="1371600"/>
            <a:chOff x="544" y="3294"/>
            <a:chExt cx="1497" cy="864"/>
          </a:xfrm>
        </p:grpSpPr>
        <p:sp>
          <p:nvSpPr>
            <p:cNvPr id="7713" name="Text Box 545"/>
            <p:cNvSpPr txBox="1">
              <a:spLocks noChangeArrowheads="1"/>
            </p:cNvSpPr>
            <p:nvPr/>
          </p:nvSpPr>
          <p:spPr bwMode="auto">
            <a:xfrm>
              <a:off x="1701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7714" name="Text Box 546"/>
            <p:cNvSpPr txBox="1">
              <a:spLocks noChangeArrowheads="1"/>
            </p:cNvSpPr>
            <p:nvPr/>
          </p:nvSpPr>
          <p:spPr bwMode="auto">
            <a:xfrm>
              <a:off x="1338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7715" name="Text Box 547"/>
            <p:cNvSpPr txBox="1">
              <a:spLocks noChangeArrowheads="1"/>
            </p:cNvSpPr>
            <p:nvPr/>
          </p:nvSpPr>
          <p:spPr bwMode="auto">
            <a:xfrm>
              <a:off x="907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7716" name="Text Box 548"/>
            <p:cNvSpPr txBox="1">
              <a:spLocks noChangeArrowheads="1"/>
            </p:cNvSpPr>
            <p:nvPr/>
          </p:nvSpPr>
          <p:spPr bwMode="auto">
            <a:xfrm>
              <a:off x="544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dirty="0">
                  <a:solidFill>
                    <a:prstClr val="black"/>
                  </a:solidFill>
                  <a:latin typeface="Times New Roman" pitchFamily="18" charset="0"/>
                </a:rPr>
                <a:t>4</a:t>
              </a:r>
            </a:p>
          </p:txBody>
        </p:sp>
      </p:grpSp>
      <p:sp>
        <p:nvSpPr>
          <p:cNvPr id="7719" name="Text Box 551"/>
          <p:cNvSpPr txBox="1">
            <a:spLocks noChangeArrowheads="1"/>
          </p:cNvSpPr>
          <p:nvPr/>
        </p:nvSpPr>
        <p:spPr bwMode="auto">
          <a:xfrm>
            <a:off x="287338" y="3752850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en-US" sz="5000">
                <a:solidFill>
                  <a:prstClr val="black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7842" name="Arc 674"/>
          <p:cNvSpPr>
            <a:spLocks/>
          </p:cNvSpPr>
          <p:nvPr/>
        </p:nvSpPr>
        <p:spPr bwMode="auto">
          <a:xfrm flipV="1">
            <a:off x="2124075" y="6308725"/>
            <a:ext cx="1044575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844" name="Arc 676"/>
          <p:cNvSpPr>
            <a:spLocks/>
          </p:cNvSpPr>
          <p:nvPr/>
        </p:nvSpPr>
        <p:spPr bwMode="auto">
          <a:xfrm flipV="1">
            <a:off x="2159000" y="2024063"/>
            <a:ext cx="1044575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2" name="Text Box 481"/>
          <p:cNvSpPr txBox="1">
            <a:spLocks noChangeArrowheads="1"/>
          </p:cNvSpPr>
          <p:nvPr/>
        </p:nvSpPr>
        <p:spPr bwMode="auto">
          <a:xfrm>
            <a:off x="2214546" y="2000240"/>
            <a:ext cx="539750" cy="1384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Ctr="1">
            <a:spAutoFit/>
          </a:bodyPr>
          <a:lstStyle/>
          <a:p>
            <a:r>
              <a:rPr lang="ru-RU" sz="9000" dirty="0" smtClean="0">
                <a:solidFill>
                  <a:prstClr val="black"/>
                </a:solidFill>
                <a:latin typeface="Times New Roman" pitchFamily="18" charset="0"/>
              </a:rPr>
              <a:t>2</a:t>
            </a:r>
            <a:endParaRPr lang="ru-RU" sz="90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pic>
        <p:nvPicPr>
          <p:cNvPr id="73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82738"/>
            <a:ext cx="4184774" cy="415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796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2085 C 0.10868 0.04819 0.15833 0.11747 0.17483 0.20621 C 0.19132 0.29495 0.17778 0.43721 0.15781 0.51112 C 0.13785 0.58503 0.08316 0.62952 0.05521 0.64991 C 0.02726 0.67029 0.00868 0.65222 -0.00972 0.63415 " pathEditMode="relative" rAng="0" ptsTypes="aaaaA">
                                      <p:cBhvr>
                                        <p:cTn id="68" dur="2000" fill="hold"/>
                                        <p:tgtEl>
                                          <p:spTgt spid="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34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7"/>
                                            </p:cond>
                                          </p:stCondLst>
                                        </p:cTn>
                                        <p:tgtEl>
                                          <p:spTgt spid="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3" presetClass="entr" presetSubtype="16" repeatCount="2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647" grpId="0"/>
      <p:bldP spid="7659" grpId="0"/>
      <p:bldP spid="7660" grpId="0" animBg="1"/>
      <p:bldP spid="7660" grpId="1" animBg="1"/>
      <p:bldP spid="7662" grpId="0" animBg="1"/>
      <p:bldP spid="7711" grpId="0" animBg="1"/>
      <p:bldP spid="7719" grpId="0"/>
      <p:bldP spid="7842" grpId="0" animBg="1"/>
      <p:bldP spid="7844" grpId="0" animBg="1"/>
      <p:bldP spid="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цифр после запятой должно стоять в произведении чисел?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8,6 и 95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24,5793 и 6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0,81 и 2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0,37 и 102</a:t>
            </a:r>
            <a:endParaRPr lang="ru-RU" sz="4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4" name="Picture 2" descr="img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43"/>
          <a:stretch>
            <a:fillRect/>
          </a:stretch>
        </p:blipFill>
        <p:spPr bwMode="auto">
          <a:xfrm>
            <a:off x="6444208" y="2708920"/>
            <a:ext cx="2366259" cy="324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603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Вычислите.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4,3 х 37;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0,255 х 6;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0,89 х 39;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2,9 х 32;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2,35 х 28;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2,7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53;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4,6 х 9;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6,7 х 84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FFFF-1D57-4CDE-A1DA-12F59B97D37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4" name="Picture 2" descr="img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43"/>
          <a:stretch>
            <a:fillRect/>
          </a:stretch>
        </p:blipFill>
        <p:spPr bwMode="auto">
          <a:xfrm>
            <a:off x="467544" y="1772816"/>
            <a:ext cx="2376264" cy="295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0184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11163"/>
          </a:xfrm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Устная проверочная работа</a:t>
            </a:r>
            <a:r>
              <a:rPr lang="ru-RU" sz="4000" smtClean="0"/>
              <a:t> </a:t>
            </a:r>
          </a:p>
        </p:txBody>
      </p:sp>
      <p:sp>
        <p:nvSpPr>
          <p:cNvPr id="4119" name="Rectangle 3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838200" y="1852613"/>
          <a:ext cx="1946275" cy="674687"/>
        </p:xfrm>
        <a:graphic>
          <a:graphicData uri="http://schemas.openxmlformats.org/presentationml/2006/ole">
            <p:oleObj spid="_x0000_s1026" name="Формула" r:id="rId3" imgW="583947" imgH="203112" progId="Equation.3">
              <p:embed/>
            </p:oleObj>
          </a:graphicData>
        </a:graphic>
      </p:graphicFrame>
      <p:graphicFrame>
        <p:nvGraphicFramePr>
          <p:cNvPr id="99333" name="Object 5"/>
          <p:cNvGraphicFramePr>
            <a:graphicFrameLocks noChangeAspect="1"/>
          </p:cNvGraphicFramePr>
          <p:nvPr/>
        </p:nvGraphicFramePr>
        <p:xfrm>
          <a:off x="2743200" y="1852613"/>
          <a:ext cx="434975" cy="674687"/>
        </p:xfrm>
        <a:graphic>
          <a:graphicData uri="http://schemas.openxmlformats.org/presentationml/2006/ole">
            <p:oleObj spid="_x0000_s1027" name="Формула" r:id="rId4" imgW="139680" imgH="228600" progId="Equation.3">
              <p:embed/>
            </p:oleObj>
          </a:graphicData>
        </a:graphic>
      </p:graphicFrame>
      <p:sp>
        <p:nvSpPr>
          <p:cNvPr id="4120" name="Text Box 6"/>
          <p:cNvSpPr txBox="1">
            <a:spLocks noChangeArrowheads="1"/>
          </p:cNvSpPr>
          <p:nvPr/>
        </p:nvSpPr>
        <p:spPr bwMode="auto">
          <a:xfrm>
            <a:off x="304800" y="685800"/>
            <a:ext cx="8305800" cy="461963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0000"/>
                </a:solidFill>
              </a:rPr>
              <a:t>2.</a:t>
            </a:r>
            <a:r>
              <a:rPr lang="ru-RU" sz="2400" b="1" smtClean="0">
                <a:solidFill>
                  <a:srgbClr val="0B0BDB"/>
                </a:solidFill>
              </a:rPr>
              <a:t> Выполнить умножение:</a:t>
            </a:r>
          </a:p>
        </p:txBody>
      </p:sp>
      <p:sp>
        <p:nvSpPr>
          <p:cNvPr id="4121" name="Line 7"/>
          <p:cNvSpPr>
            <a:spLocks noChangeShapeType="1"/>
          </p:cNvSpPr>
          <p:nvPr/>
        </p:nvSpPr>
        <p:spPr bwMode="auto">
          <a:xfrm>
            <a:off x="4495800" y="1143000"/>
            <a:ext cx="0" cy="54102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4122" name="Text Box 8"/>
          <p:cNvSpPr txBox="1">
            <a:spLocks noChangeArrowheads="1"/>
          </p:cNvSpPr>
          <p:nvPr/>
        </p:nvSpPr>
        <p:spPr bwMode="auto">
          <a:xfrm>
            <a:off x="838200" y="1219200"/>
            <a:ext cx="2362200" cy="519113"/>
          </a:xfrm>
          <a:prstGeom prst="rect">
            <a:avLst/>
          </a:prstGeom>
          <a:solidFill>
            <a:srgbClr val="FFFD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126507"/>
                </a:solidFill>
              </a:rPr>
              <a:t>Вариант </a:t>
            </a:r>
            <a:r>
              <a:rPr lang="ru-RU" sz="2800" b="1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4123" name="Text Box 9"/>
          <p:cNvSpPr txBox="1">
            <a:spLocks noChangeArrowheads="1"/>
          </p:cNvSpPr>
          <p:nvPr/>
        </p:nvSpPr>
        <p:spPr bwMode="auto">
          <a:xfrm>
            <a:off x="5257800" y="1219200"/>
            <a:ext cx="2362200" cy="519113"/>
          </a:xfrm>
          <a:prstGeom prst="rect">
            <a:avLst/>
          </a:prstGeom>
          <a:solidFill>
            <a:srgbClr val="FFFD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B0BDB"/>
                </a:solidFill>
              </a:rPr>
              <a:t>Вариант</a:t>
            </a:r>
            <a:r>
              <a:rPr lang="ru-RU" sz="2800" b="1" smtClean="0">
                <a:solidFill>
                  <a:srgbClr val="126507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4100" name="Object 10"/>
          <p:cNvGraphicFramePr>
            <a:graphicFrameLocks noChangeAspect="1"/>
          </p:cNvGraphicFramePr>
          <p:nvPr/>
        </p:nvGraphicFramePr>
        <p:xfrm>
          <a:off x="838200" y="2614613"/>
          <a:ext cx="2016125" cy="641350"/>
        </p:xfrm>
        <a:graphic>
          <a:graphicData uri="http://schemas.openxmlformats.org/presentationml/2006/ole">
            <p:oleObj spid="_x0000_s1028" name="Формула" r:id="rId5" imgW="634725" imgH="203112" progId="Equation.3">
              <p:embed/>
            </p:oleObj>
          </a:graphicData>
        </a:graphic>
      </p:graphicFrame>
      <p:graphicFrame>
        <p:nvGraphicFramePr>
          <p:cNvPr id="99339" name="Object 11"/>
          <p:cNvGraphicFramePr>
            <a:graphicFrameLocks noChangeAspect="1"/>
          </p:cNvGraphicFramePr>
          <p:nvPr/>
        </p:nvGraphicFramePr>
        <p:xfrm>
          <a:off x="2819400" y="2614613"/>
          <a:ext cx="390525" cy="606425"/>
        </p:xfrm>
        <a:graphic>
          <a:graphicData uri="http://schemas.openxmlformats.org/presentationml/2006/ole">
            <p:oleObj spid="_x0000_s1029" name="Формула" r:id="rId6" imgW="139680" imgH="228600" progId="Equation.3">
              <p:embed/>
            </p:oleObj>
          </a:graphicData>
        </a:graphic>
      </p:graphicFrame>
      <p:graphicFrame>
        <p:nvGraphicFramePr>
          <p:cNvPr id="4102" name="Object 12"/>
          <p:cNvGraphicFramePr>
            <a:graphicFrameLocks noChangeAspect="1"/>
          </p:cNvGraphicFramePr>
          <p:nvPr/>
        </p:nvGraphicFramePr>
        <p:xfrm>
          <a:off x="838200" y="3276600"/>
          <a:ext cx="2039938" cy="649288"/>
        </p:xfrm>
        <a:graphic>
          <a:graphicData uri="http://schemas.openxmlformats.org/presentationml/2006/ole">
            <p:oleObj spid="_x0000_s1030" name="Формула" r:id="rId7" imgW="634725" imgH="203112" progId="Equation.3">
              <p:embed/>
            </p:oleObj>
          </a:graphicData>
        </a:graphic>
      </p:graphicFrame>
      <p:graphicFrame>
        <p:nvGraphicFramePr>
          <p:cNvPr id="99341" name="Object 13"/>
          <p:cNvGraphicFramePr>
            <a:graphicFrameLocks noChangeAspect="1"/>
          </p:cNvGraphicFramePr>
          <p:nvPr/>
        </p:nvGraphicFramePr>
        <p:xfrm>
          <a:off x="2819400" y="3224213"/>
          <a:ext cx="322263" cy="595312"/>
        </p:xfrm>
        <a:graphic>
          <a:graphicData uri="http://schemas.openxmlformats.org/presentationml/2006/ole">
            <p:oleObj spid="_x0000_s1031" name="Формула" r:id="rId8" imgW="101520" imgH="203400" progId="Equation.3">
              <p:embed/>
            </p:oleObj>
          </a:graphicData>
        </a:graphic>
      </p:graphicFrame>
      <p:graphicFrame>
        <p:nvGraphicFramePr>
          <p:cNvPr id="4104" name="Object 14"/>
          <p:cNvGraphicFramePr>
            <a:graphicFrameLocks noChangeAspect="1"/>
          </p:cNvGraphicFramePr>
          <p:nvPr/>
        </p:nvGraphicFramePr>
        <p:xfrm>
          <a:off x="838200" y="3962400"/>
          <a:ext cx="2114550" cy="661988"/>
        </p:xfrm>
        <a:graphic>
          <a:graphicData uri="http://schemas.openxmlformats.org/presentationml/2006/ole">
            <p:oleObj spid="_x0000_s1032" name="Формула" r:id="rId9" imgW="647419" imgH="203112" progId="Equation.3">
              <p:embed/>
            </p:oleObj>
          </a:graphicData>
        </a:graphic>
      </p:graphicFrame>
      <p:graphicFrame>
        <p:nvGraphicFramePr>
          <p:cNvPr id="99343" name="Object 15"/>
          <p:cNvGraphicFramePr>
            <a:graphicFrameLocks noChangeAspect="1"/>
          </p:cNvGraphicFramePr>
          <p:nvPr/>
        </p:nvGraphicFramePr>
        <p:xfrm>
          <a:off x="2971800" y="3986213"/>
          <a:ext cx="514350" cy="577850"/>
        </p:xfrm>
        <a:graphic>
          <a:graphicData uri="http://schemas.openxmlformats.org/presentationml/2006/ole">
            <p:oleObj spid="_x0000_s1033" name="Формула" r:id="rId10" imgW="152280" imgH="203400" progId="Equation.3">
              <p:embed/>
            </p:oleObj>
          </a:graphicData>
        </a:graphic>
      </p:graphicFrame>
      <p:graphicFrame>
        <p:nvGraphicFramePr>
          <p:cNvPr id="4106" name="Object 16"/>
          <p:cNvGraphicFramePr>
            <a:graphicFrameLocks noChangeAspect="1"/>
          </p:cNvGraphicFramePr>
          <p:nvPr/>
        </p:nvGraphicFramePr>
        <p:xfrm>
          <a:off x="838200" y="4672013"/>
          <a:ext cx="2022475" cy="644525"/>
        </p:xfrm>
        <a:graphic>
          <a:graphicData uri="http://schemas.openxmlformats.org/presentationml/2006/ole">
            <p:oleObj spid="_x0000_s1034" name="Формула" r:id="rId11" imgW="634725" imgH="203112" progId="Equation.3">
              <p:embed/>
            </p:oleObj>
          </a:graphicData>
        </a:graphic>
      </p:graphicFrame>
      <p:graphicFrame>
        <p:nvGraphicFramePr>
          <p:cNvPr id="99345" name="Object 17"/>
          <p:cNvGraphicFramePr>
            <a:graphicFrameLocks noChangeAspect="1"/>
          </p:cNvGraphicFramePr>
          <p:nvPr/>
        </p:nvGraphicFramePr>
        <p:xfrm>
          <a:off x="2895600" y="4672013"/>
          <a:ext cx="658813" cy="568325"/>
        </p:xfrm>
        <a:graphic>
          <a:graphicData uri="http://schemas.openxmlformats.org/presentationml/2006/ole">
            <p:oleObj spid="_x0000_s1035" name="Формула" r:id="rId12" imgW="228600" imgH="228600" progId="Equation.3">
              <p:embed/>
            </p:oleObj>
          </a:graphicData>
        </a:graphic>
      </p:graphicFrame>
      <p:graphicFrame>
        <p:nvGraphicFramePr>
          <p:cNvPr id="4108" name="Object 18"/>
          <p:cNvGraphicFramePr>
            <a:graphicFrameLocks noChangeAspect="1"/>
          </p:cNvGraphicFramePr>
          <p:nvPr/>
        </p:nvGraphicFramePr>
        <p:xfrm>
          <a:off x="5257800" y="1905000"/>
          <a:ext cx="1970088" cy="654050"/>
        </p:xfrm>
        <a:graphic>
          <a:graphicData uri="http://schemas.openxmlformats.org/presentationml/2006/ole">
            <p:oleObj spid="_x0000_s1036" name="Формула" r:id="rId13" imgW="609336" imgH="203112" progId="Equation.3">
              <p:embed/>
            </p:oleObj>
          </a:graphicData>
        </a:graphic>
      </p:graphicFrame>
      <p:graphicFrame>
        <p:nvGraphicFramePr>
          <p:cNvPr id="99347" name="Object 19"/>
          <p:cNvGraphicFramePr>
            <a:graphicFrameLocks noChangeAspect="1"/>
          </p:cNvGraphicFramePr>
          <p:nvPr/>
        </p:nvGraphicFramePr>
        <p:xfrm>
          <a:off x="7239000" y="1905000"/>
          <a:ext cx="411163" cy="574675"/>
        </p:xfrm>
        <a:graphic>
          <a:graphicData uri="http://schemas.openxmlformats.org/presentationml/2006/ole">
            <p:oleObj spid="_x0000_s1037" name="Формула" r:id="rId14" imgW="152280" imgH="228600" progId="Equation.3">
              <p:embed/>
            </p:oleObj>
          </a:graphicData>
        </a:graphic>
      </p:graphicFrame>
      <p:graphicFrame>
        <p:nvGraphicFramePr>
          <p:cNvPr id="4110" name="Object 20"/>
          <p:cNvGraphicFramePr>
            <a:graphicFrameLocks noChangeAspect="1"/>
          </p:cNvGraphicFramePr>
          <p:nvPr/>
        </p:nvGraphicFramePr>
        <p:xfrm>
          <a:off x="5257800" y="2514600"/>
          <a:ext cx="2093913" cy="652463"/>
        </p:xfrm>
        <a:graphic>
          <a:graphicData uri="http://schemas.openxmlformats.org/presentationml/2006/ole">
            <p:oleObj spid="_x0000_s1038" name="Формула" r:id="rId15" imgW="647419" imgH="203112" progId="Equation.3">
              <p:embed/>
            </p:oleObj>
          </a:graphicData>
        </a:graphic>
      </p:graphicFrame>
      <p:graphicFrame>
        <p:nvGraphicFramePr>
          <p:cNvPr id="99349" name="Object 21"/>
          <p:cNvGraphicFramePr>
            <a:graphicFrameLocks noChangeAspect="1"/>
          </p:cNvGraphicFramePr>
          <p:nvPr/>
        </p:nvGraphicFramePr>
        <p:xfrm>
          <a:off x="7315200" y="2514600"/>
          <a:ext cx="371475" cy="574675"/>
        </p:xfrm>
        <a:graphic>
          <a:graphicData uri="http://schemas.openxmlformats.org/presentationml/2006/ole">
            <p:oleObj spid="_x0000_s1039" name="Формула" r:id="rId16" imgW="139680" imgH="228600" progId="Equation.3">
              <p:embed/>
            </p:oleObj>
          </a:graphicData>
        </a:graphic>
      </p:graphicFrame>
      <p:graphicFrame>
        <p:nvGraphicFramePr>
          <p:cNvPr id="4112" name="Object 22"/>
          <p:cNvGraphicFramePr>
            <a:graphicFrameLocks noChangeAspect="1"/>
          </p:cNvGraphicFramePr>
          <p:nvPr/>
        </p:nvGraphicFramePr>
        <p:xfrm>
          <a:off x="5257800" y="3124200"/>
          <a:ext cx="2212975" cy="704850"/>
        </p:xfrm>
        <a:graphic>
          <a:graphicData uri="http://schemas.openxmlformats.org/presentationml/2006/ole">
            <p:oleObj spid="_x0000_s1040" name="Формула" r:id="rId17" imgW="634725" imgH="203112" progId="Equation.3">
              <p:embed/>
            </p:oleObj>
          </a:graphicData>
        </a:graphic>
      </p:graphicFrame>
      <p:graphicFrame>
        <p:nvGraphicFramePr>
          <p:cNvPr id="99351" name="Object 23"/>
          <p:cNvGraphicFramePr>
            <a:graphicFrameLocks noChangeAspect="1"/>
          </p:cNvGraphicFramePr>
          <p:nvPr/>
        </p:nvGraphicFramePr>
        <p:xfrm>
          <a:off x="7391400" y="3200400"/>
          <a:ext cx="287338" cy="533400"/>
        </p:xfrm>
        <a:graphic>
          <a:graphicData uri="http://schemas.openxmlformats.org/presentationml/2006/ole">
            <p:oleObj spid="_x0000_s1041" name="Формула" r:id="rId18" imgW="101520" imgH="203400" progId="Equation.3">
              <p:embed/>
            </p:oleObj>
          </a:graphicData>
        </a:graphic>
      </p:graphicFrame>
      <p:graphicFrame>
        <p:nvGraphicFramePr>
          <p:cNvPr id="4114" name="Object 24"/>
          <p:cNvGraphicFramePr>
            <a:graphicFrameLocks noChangeAspect="1"/>
          </p:cNvGraphicFramePr>
          <p:nvPr/>
        </p:nvGraphicFramePr>
        <p:xfrm>
          <a:off x="5257800" y="3810000"/>
          <a:ext cx="2084388" cy="666750"/>
        </p:xfrm>
        <a:graphic>
          <a:graphicData uri="http://schemas.openxmlformats.org/presentationml/2006/ole">
            <p:oleObj spid="_x0000_s1042" name="Формула" r:id="rId19" imgW="634725" imgH="203112" progId="Equation.3">
              <p:embed/>
            </p:oleObj>
          </a:graphicData>
        </a:graphic>
      </p:graphicFrame>
      <p:graphicFrame>
        <p:nvGraphicFramePr>
          <p:cNvPr id="99353" name="Object 25"/>
          <p:cNvGraphicFramePr>
            <a:graphicFrameLocks noChangeAspect="1"/>
          </p:cNvGraphicFramePr>
          <p:nvPr/>
        </p:nvGraphicFramePr>
        <p:xfrm>
          <a:off x="7391400" y="3810000"/>
          <a:ext cx="495300" cy="557213"/>
        </p:xfrm>
        <a:graphic>
          <a:graphicData uri="http://schemas.openxmlformats.org/presentationml/2006/ole">
            <p:oleObj spid="_x0000_s1043" name="Формула" r:id="rId20" imgW="152280" imgH="203400" progId="Equation.3">
              <p:embed/>
            </p:oleObj>
          </a:graphicData>
        </a:graphic>
      </p:graphicFrame>
      <p:graphicFrame>
        <p:nvGraphicFramePr>
          <p:cNvPr id="4116" name="Object 26"/>
          <p:cNvGraphicFramePr>
            <a:graphicFrameLocks noChangeAspect="1"/>
          </p:cNvGraphicFramePr>
          <p:nvPr/>
        </p:nvGraphicFramePr>
        <p:xfrm>
          <a:off x="5257800" y="4572000"/>
          <a:ext cx="2281238" cy="649288"/>
        </p:xfrm>
        <a:graphic>
          <a:graphicData uri="http://schemas.openxmlformats.org/presentationml/2006/ole">
            <p:oleObj spid="_x0000_s1044" name="Формула" r:id="rId21" imgW="710891" imgH="203112" progId="Equation.3">
              <p:embed/>
            </p:oleObj>
          </a:graphicData>
        </a:graphic>
      </p:graphicFrame>
      <p:graphicFrame>
        <p:nvGraphicFramePr>
          <p:cNvPr id="99355" name="Object 27"/>
          <p:cNvGraphicFramePr>
            <a:graphicFrameLocks noChangeAspect="1"/>
          </p:cNvGraphicFramePr>
          <p:nvPr/>
        </p:nvGraphicFramePr>
        <p:xfrm>
          <a:off x="7543800" y="4572000"/>
          <a:ext cx="349250" cy="560388"/>
        </p:xfrm>
        <a:graphic>
          <a:graphicData uri="http://schemas.openxmlformats.org/presentationml/2006/ole">
            <p:oleObj spid="_x0000_s1045" name="Формула" r:id="rId22" imgW="101520" imgH="203400" progId="Equation.3">
              <p:embed/>
            </p:oleObj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7194D-6C4D-40BC-91DC-5F953D04E22C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7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734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53608" y="286733"/>
            <a:ext cx="8129588" cy="206533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</a:rPr>
              <a:t>Умножение десятичных дробей на разрядную единицу: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852936"/>
            <a:ext cx="3782765" cy="35283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На </a:t>
            </a:r>
          </a:p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10; 100; 1000…</a:t>
            </a:r>
          </a:p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23752" y="222804"/>
            <a:ext cx="85010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prstClr val="white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1763688" y="5958408"/>
            <a:ext cx="8286750" cy="240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65200" y="3212976"/>
            <a:ext cx="4143375" cy="22638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8" name="Picture 2" descr="img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43"/>
          <a:stretch>
            <a:fillRect/>
          </a:stretch>
        </p:blipFill>
        <p:spPr bwMode="auto">
          <a:xfrm>
            <a:off x="395287" y="2708275"/>
            <a:ext cx="427899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dglxasset[3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198564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F8701-8050-4810-BBDF-BA332B4E3B61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8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8996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Умножение на разрядную единицу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6045872"/>
              </p:ext>
            </p:extLst>
          </p:nvPr>
        </p:nvGraphicFramePr>
        <p:xfrm>
          <a:off x="827584" y="1628800"/>
          <a:ext cx="7602612" cy="4922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35"/>
                <a:gridCol w="1377901"/>
                <a:gridCol w="2800350"/>
                <a:gridCol w="3057526"/>
              </a:tblGrid>
              <a:tr h="20980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</a:t>
                      </a:r>
                      <a:r>
                        <a:rPr lang="ru-RU" sz="1800" dirty="0" smtClean="0"/>
                        <a:t>правило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пример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</a:tr>
              <a:tr h="193850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Умножение на 10, 100, 1000 и т.д.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Перенести запятую на столько цифр вправо,</a:t>
                      </a:r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сколько нулей стоит в множителе после 1.</a:t>
                      </a:r>
                      <a:endParaRPr lang="ru-RU" sz="2000" b="1" u="none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0,065 · 1000 = 65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2, 09 · 10 = 20,9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1,4 · 100 = 140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14" marB="45714"/>
                </a:tc>
              </a:tr>
              <a:tr h="141158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sz="2000" b="1" u="none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6,42 ·</a:t>
                      </a:r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10 = </a:t>
                      </a:r>
                    </a:p>
                    <a:p>
                      <a:pPr algn="l"/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0,006 </a:t>
                      </a: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· 100 = 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45,48 · 1000 = 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marL="91439" marR="91439" marT="45714" marB="45714"/>
                </a:tc>
              </a:tr>
              <a:tr h="68178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</a:tr>
              <a:tr h="52445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 marT="45714" marB="45714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7194D-6C4D-40BC-91DC-5F953D04E22C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9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743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779</Words>
  <Application>Microsoft Office PowerPoint</Application>
  <PresentationFormat>Экран (4:3)</PresentationFormat>
  <Paragraphs>277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Формула</vt:lpstr>
      <vt:lpstr>Слайд 1</vt:lpstr>
      <vt:lpstr>Умножение десятичной дроби на натуральное число</vt:lpstr>
      <vt:lpstr>  </vt:lpstr>
      <vt:lpstr>Слайд 4</vt:lpstr>
      <vt:lpstr>Слайд 5</vt:lpstr>
      <vt:lpstr>Слайд 6</vt:lpstr>
      <vt:lpstr>Устная проверочная работа </vt:lpstr>
      <vt:lpstr>Умножение десятичных дробей на разрядную единицу:</vt:lpstr>
      <vt:lpstr>Умножение на разрядную единицу</vt:lpstr>
      <vt:lpstr>Слайд 10</vt:lpstr>
      <vt:lpstr>Слайд 11</vt:lpstr>
      <vt:lpstr>Слайд 12</vt:lpstr>
      <vt:lpstr>Умножение десятичных дробей</vt:lpstr>
      <vt:lpstr>Чтобы перемножить две десятичные дроби, надо:</vt:lpstr>
      <vt:lpstr>Слайд 15</vt:lpstr>
      <vt:lpstr>Умножение</vt:lpstr>
      <vt:lpstr>Слайд 17</vt:lpstr>
      <vt:lpstr>Слайд 18</vt:lpstr>
      <vt:lpstr>Самостоятельная работа</vt:lpstr>
      <vt:lpstr>Умножение десятичных дробей на разрядную единицу:</vt:lpstr>
      <vt:lpstr>Умножение на разрядную единицу</vt:lpstr>
      <vt:lpstr>Умножение на разрядную единицу</vt:lpstr>
      <vt:lpstr>Слайд 23</vt:lpstr>
      <vt:lpstr>Устная проверочная работа 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</dc:creator>
  <cp:lastModifiedBy>rita</cp:lastModifiedBy>
  <cp:revision>3</cp:revision>
  <dcterms:created xsi:type="dcterms:W3CDTF">2016-02-25T19:21:28Z</dcterms:created>
  <dcterms:modified xsi:type="dcterms:W3CDTF">2016-02-25T19:48:25Z</dcterms:modified>
</cp:coreProperties>
</file>