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3.wmf"/><Relationship Id="rId12" Type="http://schemas.openxmlformats.org/officeDocument/2006/relationships/image" Target="../media/image18.e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e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0" Type="http://schemas.openxmlformats.org/officeDocument/2006/relationships/image" Target="../media/image16.emf"/><Relationship Id="rId4" Type="http://schemas.openxmlformats.org/officeDocument/2006/relationships/image" Target="../media/image10.emf"/><Relationship Id="rId9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2DB6F7C-7304-49A2-A841-31DA5991636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640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3" Type="http://schemas.openxmlformats.org/officeDocument/2006/relationships/audio" Target="../media/audio1.wav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9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1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6375" y="2636838"/>
            <a:ext cx="6400800" cy="1697037"/>
          </a:xfrm>
        </p:spPr>
        <p:txBody>
          <a:bodyPr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652963"/>
            <a:ext cx="6032500" cy="401637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400"/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251520" y="260648"/>
            <a:ext cx="8640960" cy="2880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b="1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В</a:t>
            </a:r>
            <a:r>
              <a:rPr lang="ru-RU" sz="3600" b="1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ычитание   десятичных   дробей</a:t>
            </a:r>
          </a:p>
        </p:txBody>
      </p:sp>
      <p:pic>
        <p:nvPicPr>
          <p:cNvPr id="2057" name="Picture 9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789363"/>
            <a:ext cx="3095625" cy="27352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04686C-5E86-4151-8BC4-75A048DAAC11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53115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94" name="Group 3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08560235"/>
              </p:ext>
            </p:extLst>
          </p:nvPr>
        </p:nvGraphicFramePr>
        <p:xfrm>
          <a:off x="741449" y="3644305"/>
          <a:ext cx="7705551" cy="1287463"/>
        </p:xfrm>
        <a:graphic>
          <a:graphicData uri="http://schemas.openxmlformats.org/drawingml/2006/table">
            <a:tbl>
              <a:tblPr/>
              <a:tblGrid>
                <a:gridCol w="1911208"/>
                <a:gridCol w="1191252"/>
                <a:gridCol w="1376301"/>
                <a:gridCol w="1376301"/>
                <a:gridCol w="1850489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Количество              баллов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баллов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6-7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баллов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4-5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балла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Менее 4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баллов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оценка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6893" name="Picture 29" descr="BD0581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237288"/>
            <a:ext cx="8686800" cy="620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95" name="Picture 31" descr="bear05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425" y="-387424"/>
            <a:ext cx="3457575" cy="40317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96" name="WordArt 32"/>
          <p:cNvSpPr>
            <a:spLocks noChangeArrowheads="1" noChangeShapeType="1" noTextEdit="1"/>
          </p:cNvSpPr>
          <p:nvPr/>
        </p:nvSpPr>
        <p:spPr bwMode="auto">
          <a:xfrm>
            <a:off x="250825" y="1226849"/>
            <a:ext cx="6553200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rial"/>
              </a:rPr>
              <a:t>Оцени свою  работу.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68BD9-76B5-44C5-80E9-B4C601CA41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10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031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6870700" cy="720725"/>
          </a:xfrm>
        </p:spPr>
        <p:txBody>
          <a:bodyPr/>
          <a:lstStyle/>
          <a:p>
            <a:r>
              <a:rPr lang="ru-RU" sz="3600" b="1">
                <a:solidFill>
                  <a:srgbClr val="660066"/>
                </a:solidFill>
                <a:latin typeface="Times New Roman" pitchFamily="18" charset="0"/>
              </a:rPr>
              <a:t>Итог урока.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484312"/>
            <a:ext cx="7696200" cy="417693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>
                <a:solidFill>
                  <a:srgbClr val="990033"/>
                </a:solidFill>
                <a:latin typeface="Times New Roman" pitchFamily="18" charset="0"/>
              </a:rPr>
              <a:t>Расскажите алгоритм выполнения </a:t>
            </a:r>
            <a:r>
              <a:rPr lang="ru-RU" b="1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ru-RU" b="1" dirty="0">
                <a:solidFill>
                  <a:srgbClr val="990033"/>
                </a:solidFill>
                <a:latin typeface="Times New Roman" pitchFamily="18" charset="0"/>
              </a:rPr>
              <a:t>вычитания десятичных дробей</a:t>
            </a:r>
            <a:r>
              <a:rPr lang="ru-RU" dirty="0">
                <a:solidFill>
                  <a:srgbClr val="990033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dirty="0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 dirty="0">
                <a:solidFill>
                  <a:srgbClr val="990033"/>
                </a:solidFill>
                <a:latin typeface="Times New Roman" pitchFamily="18" charset="0"/>
              </a:rPr>
              <a:t>Верно ли выполнена запись?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b="1" i="1" dirty="0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FF0066"/>
                </a:solidFill>
                <a:latin typeface="Times New Roman" pitchFamily="18" charset="0"/>
              </a:rPr>
              <a:t>1 </a:t>
            </a:r>
            <a:r>
              <a:rPr lang="ru-RU" b="1" dirty="0">
                <a:solidFill>
                  <a:srgbClr val="FF0066"/>
                </a:solidFill>
                <a:latin typeface="Times New Roman" pitchFamily="18" charset="0"/>
              </a:rPr>
              <a:t>15,78               </a:t>
            </a:r>
            <a:r>
              <a:rPr lang="ru-RU" b="1" dirty="0" smtClean="0">
                <a:solidFill>
                  <a:srgbClr val="FF0066"/>
                </a:solidFill>
                <a:latin typeface="Times New Roman" pitchFamily="18" charset="0"/>
              </a:rPr>
              <a:t>40,274                 </a:t>
            </a:r>
            <a:r>
              <a:rPr lang="ru-RU" b="1" dirty="0">
                <a:solidFill>
                  <a:srgbClr val="FF0066"/>
                </a:solidFill>
                <a:latin typeface="Times New Roman" pitchFamily="18" charset="0"/>
              </a:rPr>
              <a:t>95,061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rgbClr val="FF0066"/>
                </a:solidFill>
                <a:latin typeface="Times New Roman" pitchFamily="18" charset="0"/>
              </a:rPr>
              <a:t>   4,539                 1,008                   5,427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rgbClr val="FF0066"/>
                </a:solidFill>
                <a:latin typeface="Times New Roman" pitchFamily="18" charset="0"/>
              </a:rPr>
              <a:t>  </a:t>
            </a:r>
            <a:r>
              <a:rPr lang="ru-RU" b="1" dirty="0" smtClean="0">
                <a:solidFill>
                  <a:srgbClr val="FF0066"/>
                </a:solidFill>
                <a:latin typeface="Times New Roman" pitchFamily="18" charset="0"/>
              </a:rPr>
              <a:t> 7,039               39,26 6                 89,634</a:t>
            </a:r>
            <a:endParaRPr lang="ru-RU" b="1" dirty="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58372" name="Line 4"/>
          <p:cNvSpPr>
            <a:spLocks noChangeShapeType="1"/>
          </p:cNvSpPr>
          <p:nvPr/>
        </p:nvSpPr>
        <p:spPr bwMode="auto">
          <a:xfrm>
            <a:off x="971550" y="5157788"/>
            <a:ext cx="865188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3" name="Line 5"/>
          <p:cNvSpPr>
            <a:spLocks noChangeShapeType="1"/>
          </p:cNvSpPr>
          <p:nvPr/>
        </p:nvSpPr>
        <p:spPr bwMode="auto">
          <a:xfrm>
            <a:off x="3635375" y="5157788"/>
            <a:ext cx="865188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>
            <a:off x="6227763" y="5157788"/>
            <a:ext cx="1152525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5" name="Line 7"/>
          <p:cNvSpPr>
            <a:spLocks noChangeShapeType="1"/>
          </p:cNvSpPr>
          <p:nvPr/>
        </p:nvSpPr>
        <p:spPr bwMode="auto">
          <a:xfrm flipV="1">
            <a:off x="684213" y="4652963"/>
            <a:ext cx="287337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6" name="Line 8"/>
          <p:cNvSpPr>
            <a:spLocks noChangeShapeType="1"/>
          </p:cNvSpPr>
          <p:nvPr/>
        </p:nvSpPr>
        <p:spPr bwMode="auto">
          <a:xfrm>
            <a:off x="3203575" y="4652963"/>
            <a:ext cx="288925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7" name="Line 9"/>
          <p:cNvSpPr>
            <a:spLocks noChangeShapeType="1"/>
          </p:cNvSpPr>
          <p:nvPr/>
        </p:nvSpPr>
        <p:spPr bwMode="auto">
          <a:xfrm>
            <a:off x="5867400" y="4724400"/>
            <a:ext cx="358775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58380" name="Picture 12" descr="MM900285263[1]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844675"/>
            <a:ext cx="1800225" cy="22320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E84B1-21B0-46B5-8CFC-786A9C62F85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11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29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568952" cy="6426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8460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731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b="1" dirty="0">
                <a:solidFill>
                  <a:srgbClr val="800080"/>
                </a:solidFill>
                <a:latin typeface="Georgia" pitchFamily="18" charset="0"/>
              </a:rPr>
              <a:t>Изучение нового материала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68413"/>
            <a:ext cx="7696200" cy="532923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Tx/>
              <a:buNone/>
            </a:pPr>
            <a:r>
              <a:rPr lang="ru-RU" dirty="0">
                <a:solidFill>
                  <a:schemeClr val="tx2"/>
                </a:solidFill>
              </a:rPr>
              <a:t>             </a:t>
            </a:r>
            <a:r>
              <a:rPr lang="ru-RU" dirty="0" smtClean="0">
                <a:solidFill>
                  <a:schemeClr val="tx2"/>
                </a:solidFill>
              </a:rPr>
              <a:t>6,9               3,68</a:t>
            </a:r>
            <a:endParaRPr lang="ru-RU" dirty="0">
              <a:solidFill>
                <a:schemeClr val="tx2"/>
              </a:solidFill>
            </a:endParaRPr>
          </a:p>
          <a:p>
            <a:pPr>
              <a:buFontTx/>
              <a:buNone/>
            </a:pPr>
            <a:r>
              <a:rPr lang="ru-RU" dirty="0">
                <a:solidFill>
                  <a:srgbClr val="800080"/>
                </a:solidFill>
                <a:latin typeface="Georgia" pitchFamily="18" charset="0"/>
              </a:rPr>
              <a:t>Какие задания с этими числами можно придумать?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800080"/>
                </a:solidFill>
                <a:latin typeface="Georgia" pitchFamily="18" charset="0"/>
              </a:rPr>
              <a:t>Придумайте задачу, чтобы она решалась </a:t>
            </a:r>
            <a:r>
              <a:rPr lang="ru-RU" dirty="0" smtClean="0">
                <a:solidFill>
                  <a:srgbClr val="800080"/>
                </a:solidFill>
                <a:latin typeface="Georgia" pitchFamily="18" charset="0"/>
              </a:rPr>
              <a:t> </a:t>
            </a:r>
            <a:r>
              <a:rPr lang="ru-RU" dirty="0">
                <a:solidFill>
                  <a:srgbClr val="800080"/>
                </a:solidFill>
                <a:latin typeface="Georgia" pitchFamily="18" charset="0"/>
              </a:rPr>
              <a:t>вычитанием.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800080"/>
                </a:solidFill>
                <a:latin typeface="Georgia" pitchFamily="18" charset="0"/>
              </a:rPr>
              <a:t>Каких умений нам не хватает? 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800080"/>
                </a:solidFill>
                <a:latin typeface="Georgia" pitchFamily="18" charset="0"/>
              </a:rPr>
              <a:t>         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FF0066"/>
                </a:solidFill>
                <a:latin typeface="Georgia" pitchFamily="18" charset="0"/>
              </a:rPr>
              <a:t>Чем же мы будем заниматься на  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FF0066"/>
                </a:solidFill>
                <a:latin typeface="Georgia" pitchFamily="18" charset="0"/>
              </a:rPr>
              <a:t>                       уроке?</a:t>
            </a:r>
          </a:p>
        </p:txBody>
      </p:sp>
      <p:pic>
        <p:nvPicPr>
          <p:cNvPr id="50181" name="Picture 5" descr="dglxasset[3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488" y="4292600"/>
            <a:ext cx="2068512" cy="2122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E84B1-21B0-46B5-8CFC-786A9C62F85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1721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64807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Вычитание </a:t>
            </a:r>
            <a:r>
              <a:rPr lang="ru-RU" sz="4800" dirty="0"/>
              <a:t>десятичных дробей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sz="2800" dirty="0"/>
          </a:p>
          <a:p>
            <a:endParaRPr lang="ru-RU" sz="2800" dirty="0"/>
          </a:p>
          <a:p>
            <a:r>
              <a:rPr lang="ru-RU" sz="4000" dirty="0"/>
              <a:t>Как </a:t>
            </a:r>
            <a:r>
              <a:rPr lang="ru-RU" sz="4000" dirty="0" smtClean="0"/>
              <a:t> вычесть </a:t>
            </a:r>
            <a:r>
              <a:rPr lang="ru-RU" sz="4000" dirty="0"/>
              <a:t>десятичные дроби?</a:t>
            </a:r>
          </a:p>
        </p:txBody>
      </p:sp>
      <p:pic>
        <p:nvPicPr>
          <p:cNvPr id="5131" name="Picture 11" descr="Рисунок81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9925" y="1700213"/>
            <a:ext cx="1457325" cy="14573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8" name="Picture 8" descr="Рисунок1654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833813"/>
            <a:ext cx="2417763" cy="30241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6F7C-7304-49A2-A841-31DA5991636A}" type="slidenum">
              <a:rPr lang="ru-RU" smtClean="0">
                <a:solidFill>
                  <a:srgbClr val="FFFFFF"/>
                </a:solidFill>
              </a:rPr>
              <a:pPr/>
              <a:t>4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978512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0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2656"/>
            <a:ext cx="6870700" cy="1944216"/>
          </a:xfrm>
        </p:spPr>
        <p:txBody>
          <a:bodyPr/>
          <a:lstStyle/>
          <a:p>
            <a:pPr marL="342900" lvl="0" indent="-342900">
              <a:lnSpc>
                <a:spcPct val="90000"/>
              </a:lnSpc>
              <a:spcBef>
                <a:spcPct val="20000"/>
              </a:spcBef>
            </a:pPr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  <a:ea typeface="+mn-ea"/>
                <a:cs typeface="+mn-cs"/>
              </a:rPr>
              <a:t>А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+mn-cs"/>
              </a:rPr>
              <a:t>лгоритм  </a:t>
            </a:r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  <a:ea typeface="+mn-ea"/>
                <a:cs typeface="+mn-cs"/>
              </a:rPr>
              <a:t>вычитания десятичных дробей</a:t>
            </a:r>
            <a:r>
              <a:rPr lang="ru-RU" sz="2800" i="1" dirty="0" smtClean="0">
                <a:solidFill>
                  <a:srgbClr val="A5002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800" i="1" dirty="0" smtClean="0">
                <a:solidFill>
                  <a:srgbClr val="A5002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i="1" dirty="0" smtClean="0">
                <a:solidFill>
                  <a:srgbClr val="A5002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800" i="1" dirty="0" smtClean="0">
                <a:solidFill>
                  <a:srgbClr val="A50021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sz="4000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340768"/>
            <a:ext cx="7696200" cy="532859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3600" b="1" dirty="0">
                <a:solidFill>
                  <a:srgbClr val="660066"/>
                </a:solidFill>
                <a:latin typeface="Times New Roman" pitchFamily="18" charset="0"/>
              </a:rPr>
              <a:t>          </a:t>
            </a:r>
            <a:r>
              <a:rPr lang="ru-RU" sz="3600" b="1" i="1" dirty="0" smtClean="0">
                <a:solidFill>
                  <a:srgbClr val="A50021"/>
                </a:solidFill>
                <a:latin typeface="Times New Roman" pitchFamily="18" charset="0"/>
              </a:rPr>
              <a:t>Уравнять </a:t>
            </a:r>
            <a:r>
              <a:rPr lang="ru-RU" sz="3600" b="1" i="1" dirty="0">
                <a:solidFill>
                  <a:srgbClr val="A50021"/>
                </a:solidFill>
                <a:latin typeface="Times New Roman" pitchFamily="18" charset="0"/>
              </a:rPr>
              <a:t>количество десятичных знаков .</a:t>
            </a:r>
          </a:p>
          <a:p>
            <a:pPr>
              <a:lnSpc>
                <a:spcPct val="90000"/>
              </a:lnSpc>
            </a:pPr>
            <a:r>
              <a:rPr lang="ru-RU" sz="3600" b="1" i="1" dirty="0">
                <a:solidFill>
                  <a:srgbClr val="A50021"/>
                </a:solidFill>
                <a:latin typeface="Times New Roman" pitchFamily="18" charset="0"/>
              </a:rPr>
              <a:t>Записать в столбик, как при сложении натуральных чисел. Разряд под разрядом, запятая под запятой.</a:t>
            </a:r>
          </a:p>
          <a:p>
            <a:pPr>
              <a:lnSpc>
                <a:spcPct val="90000"/>
              </a:lnSpc>
            </a:pPr>
            <a:r>
              <a:rPr lang="ru-RU" sz="3600" b="1" i="1" dirty="0">
                <a:solidFill>
                  <a:srgbClr val="A50021"/>
                </a:solidFill>
                <a:latin typeface="Times New Roman" pitchFamily="18" charset="0"/>
              </a:rPr>
              <a:t>Выполнить действие, не обращая внимания на запятую.</a:t>
            </a:r>
          </a:p>
          <a:p>
            <a:pPr>
              <a:lnSpc>
                <a:spcPct val="90000"/>
              </a:lnSpc>
            </a:pPr>
            <a:r>
              <a:rPr lang="ru-RU" sz="3600" b="1" i="1" dirty="0">
                <a:solidFill>
                  <a:srgbClr val="A50021"/>
                </a:solidFill>
                <a:latin typeface="Times New Roman" pitchFamily="18" charset="0"/>
              </a:rPr>
              <a:t>Запятую в ответе поставьте под запятой.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E84B1-21B0-46B5-8CFC-786A9C62F85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5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3378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304800"/>
            <a:ext cx="5257800" cy="563563"/>
          </a:xfrm>
          <a:solidFill>
            <a:schemeClr val="accent5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FF3300"/>
                </a:solidFill>
                <a:latin typeface="Comic Sans MS" pitchFamily="66" charset="0"/>
              </a:rPr>
              <a:t>Вычитание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1403648" y="1196752"/>
            <a:ext cx="6225952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7194D-6C4D-40BC-91DC-5F953D04E22C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6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25053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FFFDA3"/>
              </a:gs>
              <a:gs pos="50000">
                <a:schemeClr val="bg1"/>
              </a:gs>
              <a:gs pos="100000">
                <a:srgbClr val="FFFDA3"/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FF0000"/>
                </a:solidFill>
                <a:latin typeface="Comic Sans MS" pitchFamily="66" charset="0"/>
              </a:rPr>
              <a:t>Выполнить вычитание десятичных дробей:</a:t>
            </a:r>
            <a:r>
              <a:rPr lang="ru-RU" sz="4000" smtClean="0"/>
              <a:t> </a:t>
            </a:r>
          </a:p>
        </p:txBody>
      </p:sp>
      <p:sp>
        <p:nvSpPr>
          <p:cNvPr id="2063" name="Rectangle 3"/>
          <p:cNvSpPr>
            <a:spLocks noChangeArrowheads="1"/>
          </p:cNvSpPr>
          <p:nvPr/>
        </p:nvSpPr>
        <p:spPr bwMode="auto">
          <a:xfrm>
            <a:off x="0" y="25288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B0BDB"/>
              </a:solidFill>
            </a:endParaRPr>
          </a:p>
        </p:txBody>
      </p:sp>
      <p:graphicFrame>
        <p:nvGraphicFramePr>
          <p:cNvPr id="92164" name="Object 4"/>
          <p:cNvGraphicFramePr>
            <a:graphicFrameLocks noChangeAspect="1"/>
          </p:cNvGraphicFramePr>
          <p:nvPr/>
        </p:nvGraphicFramePr>
        <p:xfrm>
          <a:off x="2319338" y="2438400"/>
          <a:ext cx="2232025" cy="868363"/>
        </p:xfrm>
        <a:graphic>
          <a:graphicData uri="http://schemas.openxmlformats.org/presentationml/2006/ole">
            <p:oleObj spid="_x0000_s1026" name="Формула" r:id="rId4" imgW="520474" imgH="203112" progId="Equation.3">
              <p:embed/>
            </p:oleObj>
          </a:graphicData>
        </a:graphic>
      </p:graphicFrame>
      <p:graphicFrame>
        <p:nvGraphicFramePr>
          <p:cNvPr id="92165" name="Object 5"/>
          <p:cNvGraphicFramePr>
            <a:graphicFrameLocks noChangeAspect="1"/>
          </p:cNvGraphicFramePr>
          <p:nvPr/>
        </p:nvGraphicFramePr>
        <p:xfrm>
          <a:off x="2395538" y="2514600"/>
          <a:ext cx="2232025" cy="868363"/>
        </p:xfrm>
        <a:graphic>
          <a:graphicData uri="http://schemas.openxmlformats.org/presentationml/2006/ole">
            <p:oleObj spid="_x0000_s1027" name="Формула" r:id="rId5" imgW="520474" imgH="203112" progId="Equation.3">
              <p:embed/>
            </p:oleObj>
          </a:graphicData>
        </a:graphic>
      </p:graphicFrame>
      <p:graphicFrame>
        <p:nvGraphicFramePr>
          <p:cNvPr id="92166" name="Object 6"/>
          <p:cNvGraphicFramePr>
            <a:graphicFrameLocks noChangeAspect="1"/>
          </p:cNvGraphicFramePr>
          <p:nvPr/>
        </p:nvGraphicFramePr>
        <p:xfrm>
          <a:off x="4457700" y="2438400"/>
          <a:ext cx="1035050" cy="869950"/>
        </p:xfrm>
        <a:graphic>
          <a:graphicData uri="http://schemas.openxmlformats.org/presentationml/2006/ole">
            <p:oleObj spid="_x0000_s1028" name="Формула" r:id="rId6" imgW="304920" imgH="254160" progId="Equation.3">
              <p:embed/>
            </p:oleObj>
          </a:graphicData>
        </a:graphic>
      </p:graphicFrame>
      <p:graphicFrame>
        <p:nvGraphicFramePr>
          <p:cNvPr id="92167" name="Object 7"/>
          <p:cNvGraphicFramePr>
            <a:graphicFrameLocks noChangeAspect="1"/>
          </p:cNvGraphicFramePr>
          <p:nvPr/>
        </p:nvGraphicFramePr>
        <p:xfrm>
          <a:off x="4610100" y="2514600"/>
          <a:ext cx="1033463" cy="868363"/>
        </p:xfrm>
        <a:graphic>
          <a:graphicData uri="http://schemas.openxmlformats.org/presentationml/2006/ole">
            <p:oleObj spid="_x0000_s1029" name="Формула" r:id="rId7" imgW="304920" imgH="254160" progId="Equation.3">
              <p:embed/>
            </p:oleObj>
          </a:graphicData>
        </a:graphic>
      </p:graphicFrame>
      <p:graphicFrame>
        <p:nvGraphicFramePr>
          <p:cNvPr id="92168" name="Object 8"/>
          <p:cNvGraphicFramePr>
            <a:graphicFrameLocks noChangeAspect="1"/>
          </p:cNvGraphicFramePr>
          <p:nvPr/>
        </p:nvGraphicFramePr>
        <p:xfrm>
          <a:off x="2389188" y="2590800"/>
          <a:ext cx="2287587" cy="868363"/>
        </p:xfrm>
        <a:graphic>
          <a:graphicData uri="http://schemas.openxmlformats.org/presentationml/2006/ole">
            <p:oleObj spid="_x0000_s1030" name="Формула" r:id="rId8" imgW="533169" imgH="203112" progId="Equation.3">
              <p:embed/>
            </p:oleObj>
          </a:graphicData>
        </a:graphic>
      </p:graphicFrame>
      <p:graphicFrame>
        <p:nvGraphicFramePr>
          <p:cNvPr id="92169" name="Object 9"/>
          <p:cNvGraphicFramePr>
            <a:graphicFrameLocks noChangeAspect="1"/>
          </p:cNvGraphicFramePr>
          <p:nvPr/>
        </p:nvGraphicFramePr>
        <p:xfrm>
          <a:off x="4605338" y="2514600"/>
          <a:ext cx="981075" cy="869950"/>
        </p:xfrm>
        <a:graphic>
          <a:graphicData uri="http://schemas.openxmlformats.org/presentationml/2006/ole">
            <p:oleObj spid="_x0000_s1031" name="Формула" r:id="rId9" imgW="292320" imgH="254160" progId="Equation.3">
              <p:embed/>
            </p:oleObj>
          </a:graphicData>
        </a:graphic>
      </p:graphicFrame>
      <p:graphicFrame>
        <p:nvGraphicFramePr>
          <p:cNvPr id="92170" name="Object 10"/>
          <p:cNvGraphicFramePr>
            <a:graphicFrameLocks noChangeAspect="1"/>
          </p:cNvGraphicFramePr>
          <p:nvPr/>
        </p:nvGraphicFramePr>
        <p:xfrm>
          <a:off x="2319338" y="2438400"/>
          <a:ext cx="2395537" cy="868363"/>
        </p:xfrm>
        <a:graphic>
          <a:graphicData uri="http://schemas.openxmlformats.org/presentationml/2006/ole">
            <p:oleObj spid="_x0000_s1032" name="Формула" r:id="rId10" imgW="558558" imgH="203112" progId="Equation.3">
              <p:embed/>
            </p:oleObj>
          </a:graphicData>
        </a:graphic>
      </p:graphicFrame>
      <p:graphicFrame>
        <p:nvGraphicFramePr>
          <p:cNvPr id="92171" name="Object 11"/>
          <p:cNvGraphicFramePr>
            <a:graphicFrameLocks noChangeAspect="1"/>
          </p:cNvGraphicFramePr>
          <p:nvPr/>
        </p:nvGraphicFramePr>
        <p:xfrm>
          <a:off x="4768850" y="2438400"/>
          <a:ext cx="871538" cy="869950"/>
        </p:xfrm>
        <a:graphic>
          <a:graphicData uri="http://schemas.openxmlformats.org/presentationml/2006/ole">
            <p:oleObj spid="_x0000_s1033" name="Формула" r:id="rId11" imgW="254160" imgH="254160" progId="Equation.3">
              <p:embed/>
            </p:oleObj>
          </a:graphicData>
        </a:graphic>
      </p:graphicFrame>
      <p:graphicFrame>
        <p:nvGraphicFramePr>
          <p:cNvPr id="92172" name="Object 12"/>
          <p:cNvGraphicFramePr>
            <a:graphicFrameLocks noChangeAspect="1"/>
          </p:cNvGraphicFramePr>
          <p:nvPr/>
        </p:nvGraphicFramePr>
        <p:xfrm>
          <a:off x="2395538" y="2514600"/>
          <a:ext cx="2397125" cy="868363"/>
        </p:xfrm>
        <a:graphic>
          <a:graphicData uri="http://schemas.openxmlformats.org/presentationml/2006/ole">
            <p:oleObj spid="_x0000_s1034" name="Формула" r:id="rId12" imgW="558558" imgH="203112" progId="Equation.3">
              <p:embed/>
            </p:oleObj>
          </a:graphicData>
        </a:graphic>
      </p:graphicFrame>
      <p:graphicFrame>
        <p:nvGraphicFramePr>
          <p:cNvPr id="92173" name="Object 13"/>
          <p:cNvGraphicFramePr>
            <a:graphicFrameLocks noChangeAspect="1"/>
          </p:cNvGraphicFramePr>
          <p:nvPr/>
        </p:nvGraphicFramePr>
        <p:xfrm>
          <a:off x="4795838" y="2438400"/>
          <a:ext cx="1035050" cy="868363"/>
        </p:xfrm>
        <a:graphic>
          <a:graphicData uri="http://schemas.openxmlformats.org/presentationml/2006/ole">
            <p:oleObj spid="_x0000_s1035" name="Формула" r:id="rId13" imgW="304920" imgH="254160" progId="Equation.3">
              <p:embed/>
            </p:oleObj>
          </a:graphicData>
        </a:graphic>
      </p:graphicFrame>
      <p:graphicFrame>
        <p:nvGraphicFramePr>
          <p:cNvPr id="92174" name="Object 14"/>
          <p:cNvGraphicFramePr>
            <a:graphicFrameLocks noChangeAspect="1"/>
          </p:cNvGraphicFramePr>
          <p:nvPr/>
        </p:nvGraphicFramePr>
        <p:xfrm>
          <a:off x="2286000" y="2438400"/>
          <a:ext cx="2560638" cy="868363"/>
        </p:xfrm>
        <a:graphic>
          <a:graphicData uri="http://schemas.openxmlformats.org/presentationml/2006/ole">
            <p:oleObj spid="_x0000_s1036" name="Формула" r:id="rId14" imgW="596641" imgH="203112" progId="Equation.3">
              <p:embed/>
            </p:oleObj>
          </a:graphicData>
        </a:graphic>
      </p:graphicFrame>
      <p:graphicFrame>
        <p:nvGraphicFramePr>
          <p:cNvPr id="92175" name="Object 15"/>
          <p:cNvGraphicFramePr>
            <a:graphicFrameLocks noChangeAspect="1"/>
          </p:cNvGraphicFramePr>
          <p:nvPr/>
        </p:nvGraphicFramePr>
        <p:xfrm>
          <a:off x="4876800" y="2362200"/>
          <a:ext cx="1252538" cy="869950"/>
        </p:xfrm>
        <a:graphic>
          <a:graphicData uri="http://schemas.openxmlformats.org/presentationml/2006/ole">
            <p:oleObj spid="_x0000_s1037" name="Формула" r:id="rId15" imgW="381240" imgH="254160" progId="Equation.3">
              <p:embed/>
            </p:oleObj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7194D-6C4D-40BC-91DC-5F953D04E22C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7</a:t>
            </a:fld>
            <a:endParaRPr lang="ru-RU">
              <a:solidFill>
                <a:srgbClr val="0B0BDB"/>
              </a:solidFill>
            </a:endParaRPr>
          </a:p>
        </p:txBody>
      </p:sp>
      <p:pic>
        <p:nvPicPr>
          <p:cNvPr id="25674" name="Picture 7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01008"/>
            <a:ext cx="2814144" cy="2798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898648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-315913"/>
            <a:ext cx="8229600" cy="1143001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</a:rPr>
              <a:t>Самостоятельная работа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975"/>
            <a:ext cx="8686800" cy="492918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                                   Найдите </a:t>
            </a:r>
            <a:r>
              <a:rPr lang="ru-RU" sz="2400" dirty="0"/>
              <a:t>разность: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а</a:t>
            </a:r>
            <a:r>
              <a:rPr lang="ru-RU" sz="2400" dirty="0"/>
              <a:t>) 4,7 -2,8         б)5,1-4,7         </a:t>
            </a:r>
            <a:r>
              <a:rPr lang="ru-RU" sz="2400" dirty="0" smtClean="0"/>
              <a:t>          </a:t>
            </a:r>
            <a:r>
              <a:rPr lang="ru-RU" sz="2400" dirty="0"/>
              <a:t>а) 6,5 - 2,7       </a:t>
            </a:r>
            <a:r>
              <a:rPr lang="ru-RU" sz="2400" dirty="0" smtClean="0"/>
              <a:t> б)4,3-3,5</a:t>
            </a:r>
            <a:endParaRPr lang="ru-RU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в) 12,1 -8,7      г) 45,6 -13         </a:t>
            </a:r>
            <a:r>
              <a:rPr lang="ru-RU" sz="2400" dirty="0" smtClean="0"/>
              <a:t>         в</a:t>
            </a:r>
            <a:r>
              <a:rPr lang="ru-RU" sz="2400" dirty="0"/>
              <a:t>) 11,2 -9,6       г) 33,7 -4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д</a:t>
            </a:r>
            <a:r>
              <a:rPr lang="ru-RU" sz="2400" dirty="0"/>
              <a:t>) 3-2,4            е) 17-0,87       </a:t>
            </a:r>
            <a:r>
              <a:rPr lang="ru-RU" sz="2400" dirty="0" smtClean="0"/>
              <a:t>            </a:t>
            </a:r>
            <a:r>
              <a:rPr lang="ru-RU" sz="2400" dirty="0" err="1" smtClean="0"/>
              <a:t>д</a:t>
            </a:r>
            <a:r>
              <a:rPr lang="ru-RU" sz="2400" dirty="0"/>
              <a:t>) 21 -3,59      </a:t>
            </a:r>
            <a:r>
              <a:rPr lang="ru-RU" sz="2400" dirty="0" smtClean="0"/>
              <a:t>  </a:t>
            </a:r>
            <a:r>
              <a:rPr lang="ru-RU" sz="2400" dirty="0"/>
              <a:t>е) 5 -0,61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ж) 6,5 -4,837    </a:t>
            </a:r>
            <a:r>
              <a:rPr lang="ru-RU" sz="2400" dirty="0" err="1"/>
              <a:t>з</a:t>
            </a:r>
            <a:r>
              <a:rPr lang="ru-RU" sz="2400" dirty="0"/>
              <a:t>)0,12-0,0856  </a:t>
            </a:r>
            <a:r>
              <a:rPr lang="ru-RU" sz="2400" dirty="0" smtClean="0"/>
              <a:t>         ж</a:t>
            </a:r>
            <a:r>
              <a:rPr lang="ru-RU" sz="2400" dirty="0"/>
              <a:t>) 7,3 -4,568 </a:t>
            </a:r>
            <a:r>
              <a:rPr lang="ru-RU" sz="2400" dirty="0" smtClean="0"/>
              <a:t>   </a:t>
            </a:r>
            <a:r>
              <a:rPr lang="ru-RU" sz="2400" dirty="0" err="1" smtClean="0"/>
              <a:t>з</a:t>
            </a:r>
            <a:r>
              <a:rPr lang="ru-RU" sz="2400" dirty="0" smtClean="0"/>
              <a:t>)0,36-0,0913</a:t>
            </a:r>
            <a:endParaRPr lang="ru-RU" sz="2400" dirty="0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4427984" y="2060848"/>
            <a:ext cx="0" cy="44640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187450" y="620713"/>
            <a:ext cx="2160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I</a:t>
            </a:r>
            <a:r>
              <a:rPr lang="ru-RU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вариант</a:t>
            </a:r>
            <a:endParaRPr lang="en-US" sz="2800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724525" y="620713"/>
            <a:ext cx="1822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800" dirty="0">
                <a:solidFill>
                  <a:srgbClr val="FF0000"/>
                </a:solidFill>
                <a:latin typeface="Arial" charset="0"/>
              </a:rPr>
              <a:t>II</a:t>
            </a:r>
            <a:r>
              <a:rPr lang="ru-RU" sz="2800" dirty="0">
                <a:solidFill>
                  <a:srgbClr val="FF0000"/>
                </a:solidFill>
                <a:latin typeface="Arial" charset="0"/>
              </a:rPr>
              <a:t> вариант</a:t>
            </a:r>
            <a:endParaRPr lang="en-US" sz="28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 flipH="1">
            <a:off x="8686800" y="6381328"/>
            <a:ext cx="781744" cy="340147"/>
          </a:xfrm>
        </p:spPr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154271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 smtClean="0">
                <a:solidFill>
                  <a:srgbClr val="FF0000"/>
                </a:solidFill>
              </a:rPr>
              <a:t>тветы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          Вариант 1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dirty="0" smtClean="0"/>
              <a:t>А) 1,9</a:t>
            </a:r>
          </a:p>
          <a:p>
            <a:pPr algn="ctr"/>
            <a:r>
              <a:rPr lang="ru-RU" dirty="0" smtClean="0"/>
              <a:t>Б) 0,4</a:t>
            </a:r>
          </a:p>
          <a:p>
            <a:pPr algn="ctr"/>
            <a:r>
              <a:rPr lang="ru-RU" dirty="0" smtClean="0"/>
              <a:t>В) 3,4</a:t>
            </a:r>
          </a:p>
          <a:p>
            <a:pPr algn="ctr"/>
            <a:r>
              <a:rPr lang="ru-RU" dirty="0" smtClean="0"/>
              <a:t>Г) 32,6</a:t>
            </a:r>
          </a:p>
          <a:p>
            <a:pPr algn="ctr"/>
            <a:r>
              <a:rPr lang="ru-RU" dirty="0" smtClean="0"/>
              <a:t>Д) 0,6</a:t>
            </a:r>
          </a:p>
          <a:p>
            <a:pPr algn="ctr"/>
            <a:r>
              <a:rPr lang="ru-RU" dirty="0" smtClean="0"/>
              <a:t>Е) 16,13</a:t>
            </a:r>
          </a:p>
          <a:p>
            <a:pPr algn="ctr"/>
            <a:r>
              <a:rPr lang="ru-RU" dirty="0" smtClean="0"/>
              <a:t>Ж) 1,663</a:t>
            </a:r>
          </a:p>
          <a:p>
            <a:pPr algn="ctr"/>
            <a:r>
              <a:rPr lang="ru-RU" dirty="0" smtClean="0"/>
              <a:t>З) 0,0344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         Вариант 2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ctr"/>
            <a:r>
              <a:rPr lang="ru-RU" dirty="0" smtClean="0"/>
              <a:t>А) 3,8</a:t>
            </a:r>
          </a:p>
          <a:p>
            <a:pPr algn="ctr"/>
            <a:r>
              <a:rPr lang="ru-RU" dirty="0" smtClean="0"/>
              <a:t>Б) 0,8</a:t>
            </a:r>
          </a:p>
          <a:p>
            <a:pPr algn="ctr"/>
            <a:r>
              <a:rPr lang="ru-RU" dirty="0" smtClean="0"/>
              <a:t>В) 1,6</a:t>
            </a:r>
          </a:p>
          <a:p>
            <a:pPr algn="ctr"/>
            <a:r>
              <a:rPr lang="ru-RU" dirty="0" smtClean="0"/>
              <a:t>Г) 29,7</a:t>
            </a:r>
          </a:p>
          <a:p>
            <a:pPr algn="ctr"/>
            <a:r>
              <a:rPr lang="ru-RU" dirty="0" smtClean="0"/>
              <a:t>Д) 17,41</a:t>
            </a:r>
          </a:p>
          <a:p>
            <a:pPr algn="ctr"/>
            <a:r>
              <a:rPr lang="ru-RU" dirty="0" smtClean="0"/>
              <a:t>Е) 4,39</a:t>
            </a:r>
          </a:p>
          <a:p>
            <a:pPr algn="ctr"/>
            <a:r>
              <a:rPr lang="ru-RU" dirty="0" smtClean="0"/>
              <a:t>Ж) 2,732</a:t>
            </a:r>
          </a:p>
          <a:p>
            <a:pPr algn="ctr"/>
            <a:r>
              <a:rPr lang="ru-RU" dirty="0" smtClean="0"/>
              <a:t>З) 0,2687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84ED63-AAE0-4BB5-8334-2A70E07A3CE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9</a:t>
            </a:fld>
            <a:endParaRPr lang="ru-RU">
              <a:solidFill>
                <a:srgbClr val="FFFFFF"/>
              </a:solidFill>
            </a:endParaRPr>
          </a:p>
        </p:txBody>
      </p:sp>
      <p:pic>
        <p:nvPicPr>
          <p:cNvPr id="8" name="Picture 4" descr="dglxasset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0648"/>
            <a:ext cx="2398950" cy="2383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3957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286</Words>
  <Application>Microsoft Office PowerPoint</Application>
  <PresentationFormat>Экран (4:3)</PresentationFormat>
  <Paragraphs>81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Формула</vt:lpstr>
      <vt:lpstr>Слайд 1</vt:lpstr>
      <vt:lpstr>Слайд 2</vt:lpstr>
      <vt:lpstr>Изучение нового материала</vt:lpstr>
      <vt:lpstr>  Вычитание десятичных дробей</vt:lpstr>
      <vt:lpstr>Алгоритм  вычитания десятичных дробей  </vt:lpstr>
      <vt:lpstr>Вычитание</vt:lpstr>
      <vt:lpstr>Выполнить вычитание десятичных дробей: </vt:lpstr>
      <vt:lpstr>Самостоятельная работа</vt:lpstr>
      <vt:lpstr>Ответы</vt:lpstr>
      <vt:lpstr>Слайд 10</vt:lpstr>
      <vt:lpstr>Итог урока.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rita</dc:creator>
  <cp:lastModifiedBy>rita</cp:lastModifiedBy>
  <cp:revision>2</cp:revision>
  <dcterms:created xsi:type="dcterms:W3CDTF">2016-02-25T20:39:48Z</dcterms:created>
  <dcterms:modified xsi:type="dcterms:W3CDTF">2016-02-25T20:53:33Z</dcterms:modified>
</cp:coreProperties>
</file>